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Roboto"/>
      <p:regular r:id="rId79"/>
      <p:bold r:id="rId80"/>
      <p:italic r:id="rId81"/>
      <p:boldItalic r:id="rId82"/>
    </p:embeddedFont>
    <p:embeddedFont>
      <p:font typeface="Inter"/>
      <p:regular r:id="rId83"/>
      <p:bold r:id="rId84"/>
    </p:embeddedFont>
    <p:embeddedFont>
      <p:font typeface="Montserrat"/>
      <p:regular r:id="rId85"/>
      <p:bold r:id="rId86"/>
      <p:italic r:id="rId87"/>
      <p:boldItalic r:id="rId88"/>
    </p:embeddedFont>
    <p:embeddedFont>
      <p:font typeface="Inter-Regular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29F552-C192-4C11-8796-D079A7727EAC}">
  <a:tblStyle styleId="{E529F552-C192-4C11-8796-D079A7727E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Inter-bold.fntdata"/><Relationship Id="rId83" Type="http://schemas.openxmlformats.org/officeDocument/2006/relationships/font" Target="fonts/Inter-regular.fntdata"/><Relationship Id="rId42" Type="http://schemas.openxmlformats.org/officeDocument/2006/relationships/slide" Target="slides/slide37.xml"/><Relationship Id="rId86" Type="http://schemas.openxmlformats.org/officeDocument/2006/relationships/font" Target="fonts/Montserrat-bold.fntdata"/><Relationship Id="rId41" Type="http://schemas.openxmlformats.org/officeDocument/2006/relationships/slide" Target="slides/slide36.xml"/><Relationship Id="rId85" Type="http://schemas.openxmlformats.org/officeDocument/2006/relationships/font" Target="fonts/Montserrat-regular.fntdata"/><Relationship Id="rId44" Type="http://schemas.openxmlformats.org/officeDocument/2006/relationships/slide" Target="slides/slide39.xml"/><Relationship Id="rId88" Type="http://schemas.openxmlformats.org/officeDocument/2006/relationships/font" Target="fonts/Montserrat-boldItalic.fntdata"/><Relationship Id="rId43" Type="http://schemas.openxmlformats.org/officeDocument/2006/relationships/slide" Target="slides/slide38.xml"/><Relationship Id="rId87" Type="http://schemas.openxmlformats.org/officeDocument/2006/relationships/font" Target="fonts/Montserrat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Inter-Regular-regular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oboto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Inter-Regular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db8c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db8c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d0c5e732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d0c5e732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d0c5e732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d0c5e732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1db8c3a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1db8c3a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d0c5e732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d0c5e732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d0c5e732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d0c5e732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d0c5e732d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d0c5e732d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0c5e732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d0c5e732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d0c5e732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d0c5e732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1db8c3a5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1db8c3a5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1db8c3a5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1db8c3a5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d0c5e73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d0c5e73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0c5e732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d0c5e732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d0c5e732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d0c5e732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0c5e732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d0c5e732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d0c5e732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d0c5e732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d0c5e732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d0c5e732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d0c5e732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d0c5e732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d0c5e732d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d0c5e732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d0c5e732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d0c5e732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d0c5e732d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d0c5e732d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c1db8c3a5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c1db8c3a5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0c5e732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0c5e732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d0c5e732d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d0c5e732d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d0c5e732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d0c5e732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d0c5e732d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d0c5e732d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ad0c5e732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ad0c5e732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d0c5e732d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d0c5e732d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d0c5e732d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ad0c5e732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d0c5e732d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d0c5e732d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0c5e732d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0c5e732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d0c5e732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d0c5e732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d0c5e732d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d0c5e732d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d0c5e73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d0c5e73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d0c5e732d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d0c5e732d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ad0c5e732d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ad0c5e732d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d0c5e732d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d0c5e732d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d0c5e732d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d0c5e732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d0c5e732d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d0c5e732d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ad0c5e732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ad0c5e732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ad0c5e732d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ad0c5e732d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ad0c5e732d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ad0c5e732d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d0c5e732d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ad0c5e732d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d0c5e732d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d0c5e732d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d0c5e73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d0c5e73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ad0c5e732d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ad0c5e732d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d0c5e732d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d0c5e732d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d0c5e732d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d0c5e732d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d0c5e732d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d0c5e732d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d0c5e732d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d0c5e732d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d0c5e732d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ad0c5e732d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d0c5e732d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d0c5e732d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d0c5e732d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d0c5e732d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ad0c5e732d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ad0c5e732d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d0c5e732d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d0c5e732d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0c5e73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d0c5e73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d0c5e732d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d0c5e732d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d0c5e732d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d0c5e732d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d0c5e732d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ad0c5e732d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d0c5e732d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d0c5e732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ad0c5e732d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ad0c5e732d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ad0c5e732d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ad0c5e732d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ad0c5e732d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ad0c5e732d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d0c5e732d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d0c5e732d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d0c5e732d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ad0c5e732d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d0c5e732d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d0c5e732d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d0c5e73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d0c5e73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0c5e732d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0c5e732d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d0c5e732d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d0c5e732d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d0c5e732d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d0c5e732d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c1db8c3a5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c1db8c3a5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0c5e732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0c5e732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0c5e732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d0c5e732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7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Relationship Id="rId6" Type="http://schemas.openxmlformats.org/officeDocument/2006/relationships/image" Target="../media/image41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image" Target="../media/image2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61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64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Dimensionality Reduction</a:t>
            </a:r>
            <a:endParaRPr sz="40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735477" y="2457600"/>
            <a:ext cx="62217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Principal Component Analysis</a:t>
            </a:r>
            <a:endParaRPr sz="2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Reduce Noise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363" y="1054984"/>
            <a:ext cx="3650816" cy="3650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2"/>
          <p:cNvCxnSpPr/>
          <p:nvPr/>
        </p:nvCxnSpPr>
        <p:spPr>
          <a:xfrm flipH="1" rot="10800000">
            <a:off x="4580178" y="2600792"/>
            <a:ext cx="1418700" cy="2796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2"/>
          <p:cNvSpPr txBox="1"/>
          <p:nvPr/>
        </p:nvSpPr>
        <p:spPr>
          <a:xfrm>
            <a:off x="6180225" y="2281675"/>
            <a:ext cx="1821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Predict Handwritten digits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Reduce Noise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50" y="1088809"/>
            <a:ext cx="3650816" cy="3650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>
            <a:stCxn id="248" idx="3"/>
            <a:endCxn id="250" idx="1"/>
          </p:cNvCxnSpPr>
          <p:nvPr/>
        </p:nvCxnSpPr>
        <p:spPr>
          <a:xfrm>
            <a:off x="4057166" y="2914217"/>
            <a:ext cx="957600" cy="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3"/>
          <p:cNvSpPr txBox="1"/>
          <p:nvPr/>
        </p:nvSpPr>
        <p:spPr>
          <a:xfrm>
            <a:off x="4206975" y="2419500"/>
            <a:ext cx="659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PCA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475" y="1088809"/>
            <a:ext cx="3650816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575" y="153700"/>
            <a:ext cx="1170700" cy="1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PCA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Why do PCA?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25"/>
          <p:cNvGraphicFramePr/>
          <p:nvPr/>
        </p:nvGraphicFramePr>
        <p:xfrm>
          <a:off x="463375" y="15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297750"/>
                <a:gridCol w="1237775"/>
                <a:gridCol w="1070950"/>
                <a:gridCol w="125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Children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8" name="Google Shape;268;p25"/>
          <p:cNvGraphicFramePr/>
          <p:nvPr/>
        </p:nvGraphicFramePr>
        <p:xfrm>
          <a:off x="6100550" y="15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386450"/>
                <a:gridCol w="1386450"/>
              </a:tblGrid>
              <a:tr h="53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9" name="Google Shape;269;p25"/>
          <p:cNvCxnSpPr/>
          <p:nvPr/>
        </p:nvCxnSpPr>
        <p:spPr>
          <a:xfrm>
            <a:off x="5374975" y="2906375"/>
            <a:ext cx="638400" cy="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do PCA?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7" name="Google Shape;277;p26"/>
          <p:cNvGraphicFramePr/>
          <p:nvPr/>
        </p:nvGraphicFramePr>
        <p:xfrm>
          <a:off x="463375" y="15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297750"/>
                <a:gridCol w="1237775"/>
                <a:gridCol w="1070950"/>
                <a:gridCol w="125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Children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8" name="Google Shape;278;p26"/>
          <p:cNvGraphicFramePr/>
          <p:nvPr/>
        </p:nvGraphicFramePr>
        <p:xfrm>
          <a:off x="6100550" y="15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386450"/>
                <a:gridCol w="1386450"/>
              </a:tblGrid>
              <a:tr h="53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9" name="Google Shape;279;p26"/>
          <p:cNvCxnSpPr/>
          <p:nvPr/>
        </p:nvCxnSpPr>
        <p:spPr>
          <a:xfrm>
            <a:off x="5374975" y="2906375"/>
            <a:ext cx="638400" cy="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do PCA?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497" y="1653827"/>
            <a:ext cx="4564265" cy="3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 rot="-5400000">
            <a:off x="3249350" y="1939225"/>
            <a:ext cx="87000" cy="2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 rot="-5400000">
            <a:off x="4347125" y="1939225"/>
            <a:ext cx="87000" cy="2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/>
          <p:nvPr/>
        </p:nvSpPr>
        <p:spPr>
          <a:xfrm rot="-5400000">
            <a:off x="5534650" y="1939225"/>
            <a:ext cx="87000" cy="2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 rot="-5400000">
            <a:off x="6485250" y="1939225"/>
            <a:ext cx="87000" cy="28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3053500" y="2198875"/>
            <a:ext cx="544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XP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4009025" y="2198875"/>
            <a:ext cx="763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Salary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5196550" y="2198875"/>
            <a:ext cx="763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5910150" y="2198875"/>
            <a:ext cx="12372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Children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750" y="2757138"/>
            <a:ext cx="4357624" cy="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0285" y="3315350"/>
            <a:ext cx="4172565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1301" y="3768300"/>
            <a:ext cx="4330515" cy="4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0300" y="4235800"/>
            <a:ext cx="4357625" cy="47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do PCA?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926" y="2147350"/>
            <a:ext cx="5750600" cy="135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8"/>
          <p:cNvCxnSpPr/>
          <p:nvPr/>
        </p:nvCxnSpPr>
        <p:spPr>
          <a:xfrm>
            <a:off x="3916800" y="1846400"/>
            <a:ext cx="50700" cy="7908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8"/>
          <p:cNvSpPr txBox="1"/>
          <p:nvPr/>
        </p:nvSpPr>
        <p:spPr>
          <a:xfrm>
            <a:off x="2872125" y="1476400"/>
            <a:ext cx="25536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This is a dot product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do PCA?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 rot="-5400000">
            <a:off x="3085650" y="2646575"/>
            <a:ext cx="162300" cy="1574400"/>
          </a:xfrm>
          <a:prstGeom prst="leftBrace">
            <a:avLst>
              <a:gd fmla="val 50000" name="adj1"/>
              <a:gd fmla="val 50685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2074800" y="3635275"/>
            <a:ext cx="21840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How do we find these?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b="10921" l="0" r="0" t="0"/>
          <a:stretch/>
        </p:blipFill>
        <p:spPr>
          <a:xfrm>
            <a:off x="1370425" y="1860825"/>
            <a:ext cx="6650949" cy="142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9"/>
          <p:cNvCxnSpPr/>
          <p:nvPr/>
        </p:nvCxnSpPr>
        <p:spPr>
          <a:xfrm flipH="1">
            <a:off x="3365400" y="1846400"/>
            <a:ext cx="551400" cy="4716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29"/>
          <p:cNvSpPr txBox="1"/>
          <p:nvPr/>
        </p:nvSpPr>
        <p:spPr>
          <a:xfrm>
            <a:off x="2872125" y="1628800"/>
            <a:ext cx="25536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Eigen-vector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318525" y="2992725"/>
            <a:ext cx="25536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Eigen-vector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 flipH="1" rot="10800000">
            <a:off x="2284525" y="2949050"/>
            <a:ext cx="326400" cy="1161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332" name="Google Shape;332;p30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" name="Google Shape;334;p30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5" name="Google Shape;335;p30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336" name="Google Shape;336;p30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340" name="Google Shape;340;p30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43" name="Google Shape;343;p30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344" name="Google Shape;344;p30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040275" y="1702750"/>
            <a:ext cx="6097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Normalize X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Why reduce dimension?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2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361" name="Google Shape;361;p32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 cap="flat" cmpd="sng" w="28575">
              <a:solidFill>
                <a:srgbClr val="FF62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32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4" name="Google Shape;364;p32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365" name="Google Shape;365;p32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32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8" name="Google Shape;368;p32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369" name="Google Shape;369;p32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" name="Google Shape;371;p32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373" name="Google Shape;373;p32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32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go back to a simple example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3" name="Google Shape;383;p33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go back to a simple example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1" name="Google Shape;391;p34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92" name="Google Shape;392;p34"/>
          <p:cNvCxnSpPr/>
          <p:nvPr/>
        </p:nvCxnSpPr>
        <p:spPr>
          <a:xfrm flipH="1">
            <a:off x="6811275" y="2035000"/>
            <a:ext cx="703800" cy="2685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325" y="1570720"/>
            <a:ext cx="991300" cy="8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7389825" y="2303500"/>
            <a:ext cx="1231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Where:</a:t>
            </a:r>
            <a:endParaRPr b="1" sz="10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2125" y="2616739"/>
            <a:ext cx="703800" cy="19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2125" y="2861975"/>
            <a:ext cx="1601375" cy="1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Normalized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02" name="Google Shape;4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4" name="Google Shape;404;p35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-1.60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-0.30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-0.09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0.56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6"/>
          <p:cNvCxnSpPr/>
          <p:nvPr/>
        </p:nvCxnSpPr>
        <p:spPr>
          <a:xfrm flipH="1" rot="10800000">
            <a:off x="2436850" y="2063925"/>
            <a:ext cx="7200" cy="198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6"/>
          <p:cNvCxnSpPr/>
          <p:nvPr/>
        </p:nvCxnSpPr>
        <p:spPr>
          <a:xfrm flipH="1" rot="10800000">
            <a:off x="2451375" y="4015625"/>
            <a:ext cx="2872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6"/>
          <p:cNvSpPr txBox="1"/>
          <p:nvPr/>
        </p:nvSpPr>
        <p:spPr>
          <a:xfrm>
            <a:off x="2066875" y="164325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5570875" y="390072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2647200" y="37180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3249225" y="34133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3394425" y="32609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36"/>
          <p:cNvCxnSpPr/>
          <p:nvPr/>
        </p:nvCxnSpPr>
        <p:spPr>
          <a:xfrm>
            <a:off x="271980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6"/>
          <p:cNvCxnSpPr/>
          <p:nvPr/>
        </p:nvCxnSpPr>
        <p:spPr>
          <a:xfrm>
            <a:off x="294467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6"/>
          <p:cNvCxnSpPr/>
          <p:nvPr/>
        </p:nvCxnSpPr>
        <p:spPr>
          <a:xfrm>
            <a:off x="316955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6"/>
          <p:cNvCxnSpPr/>
          <p:nvPr/>
        </p:nvCxnSpPr>
        <p:spPr>
          <a:xfrm>
            <a:off x="339442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6"/>
          <p:cNvCxnSpPr/>
          <p:nvPr/>
        </p:nvCxnSpPr>
        <p:spPr>
          <a:xfrm>
            <a:off x="361930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6"/>
          <p:cNvCxnSpPr/>
          <p:nvPr/>
        </p:nvCxnSpPr>
        <p:spPr>
          <a:xfrm>
            <a:off x="384417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6"/>
          <p:cNvCxnSpPr/>
          <p:nvPr/>
        </p:nvCxnSpPr>
        <p:spPr>
          <a:xfrm>
            <a:off x="2368000" y="37942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6"/>
          <p:cNvCxnSpPr/>
          <p:nvPr/>
        </p:nvCxnSpPr>
        <p:spPr>
          <a:xfrm>
            <a:off x="2368000" y="356572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6"/>
          <p:cNvCxnSpPr/>
          <p:nvPr/>
        </p:nvCxnSpPr>
        <p:spPr>
          <a:xfrm>
            <a:off x="2368000" y="33371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6"/>
          <p:cNvSpPr/>
          <p:nvPr/>
        </p:nvSpPr>
        <p:spPr>
          <a:xfrm>
            <a:off x="3691775" y="30324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36"/>
          <p:cNvCxnSpPr/>
          <p:nvPr/>
        </p:nvCxnSpPr>
        <p:spPr>
          <a:xfrm>
            <a:off x="2368000" y="310862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6"/>
          <p:cNvCxnSpPr/>
          <p:nvPr/>
        </p:nvCxnSpPr>
        <p:spPr>
          <a:xfrm>
            <a:off x="2368000" y="28800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6"/>
          <p:cNvCxnSpPr/>
          <p:nvPr/>
        </p:nvCxnSpPr>
        <p:spPr>
          <a:xfrm>
            <a:off x="406905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6"/>
          <p:cNvCxnSpPr/>
          <p:nvPr/>
        </p:nvCxnSpPr>
        <p:spPr>
          <a:xfrm>
            <a:off x="429392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6"/>
          <p:cNvSpPr/>
          <p:nvPr/>
        </p:nvSpPr>
        <p:spPr>
          <a:xfrm>
            <a:off x="4221325" y="28038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7"/>
          <p:cNvCxnSpPr/>
          <p:nvPr/>
        </p:nvCxnSpPr>
        <p:spPr>
          <a:xfrm rot="10800000">
            <a:off x="4250500" y="1418175"/>
            <a:ext cx="0" cy="32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2" name="Google Shape;442;p37"/>
          <p:cNvCxnSpPr/>
          <p:nvPr/>
        </p:nvCxnSpPr>
        <p:spPr>
          <a:xfrm flipH="1" rot="10800000">
            <a:off x="1856500" y="3369950"/>
            <a:ext cx="52740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3" name="Google Shape;443;p37"/>
          <p:cNvSpPr txBox="1"/>
          <p:nvPr/>
        </p:nvSpPr>
        <p:spPr>
          <a:xfrm>
            <a:off x="3873275" y="99757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7377275" y="325505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44536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7"/>
          <p:cNvSpPr/>
          <p:nvPr/>
        </p:nvSpPr>
        <p:spPr>
          <a:xfrm>
            <a:off x="5055625" y="27676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7"/>
          <p:cNvSpPr/>
          <p:nvPr/>
        </p:nvSpPr>
        <p:spPr>
          <a:xfrm>
            <a:off x="5200825" y="2615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37"/>
          <p:cNvCxnSpPr/>
          <p:nvPr/>
        </p:nvCxnSpPr>
        <p:spPr>
          <a:xfrm>
            <a:off x="452620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7"/>
          <p:cNvCxnSpPr/>
          <p:nvPr/>
        </p:nvCxnSpPr>
        <p:spPr>
          <a:xfrm>
            <a:off x="475107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7"/>
          <p:cNvCxnSpPr/>
          <p:nvPr/>
        </p:nvCxnSpPr>
        <p:spPr>
          <a:xfrm>
            <a:off x="497595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520082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7"/>
          <p:cNvCxnSpPr/>
          <p:nvPr/>
        </p:nvCxnSpPr>
        <p:spPr>
          <a:xfrm>
            <a:off x="542570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7"/>
          <p:cNvCxnSpPr/>
          <p:nvPr/>
        </p:nvCxnSpPr>
        <p:spPr>
          <a:xfrm>
            <a:off x="565057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7"/>
          <p:cNvCxnSpPr/>
          <p:nvPr/>
        </p:nvCxnSpPr>
        <p:spPr>
          <a:xfrm>
            <a:off x="4174400" y="31486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7"/>
          <p:cNvCxnSpPr/>
          <p:nvPr/>
        </p:nvCxnSpPr>
        <p:spPr>
          <a:xfrm>
            <a:off x="4174400" y="292005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7"/>
          <p:cNvCxnSpPr/>
          <p:nvPr/>
        </p:nvCxnSpPr>
        <p:spPr>
          <a:xfrm>
            <a:off x="4174400" y="26915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37"/>
          <p:cNvSpPr/>
          <p:nvPr/>
        </p:nvSpPr>
        <p:spPr>
          <a:xfrm>
            <a:off x="5498175" y="23867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37"/>
          <p:cNvCxnSpPr/>
          <p:nvPr/>
        </p:nvCxnSpPr>
        <p:spPr>
          <a:xfrm>
            <a:off x="4174400" y="246295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7"/>
          <p:cNvCxnSpPr/>
          <p:nvPr/>
        </p:nvCxnSpPr>
        <p:spPr>
          <a:xfrm>
            <a:off x="4174400" y="22344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7"/>
          <p:cNvCxnSpPr/>
          <p:nvPr/>
        </p:nvCxnSpPr>
        <p:spPr>
          <a:xfrm>
            <a:off x="587545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7"/>
          <p:cNvCxnSpPr/>
          <p:nvPr/>
        </p:nvCxnSpPr>
        <p:spPr>
          <a:xfrm>
            <a:off x="610032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7"/>
          <p:cNvSpPr/>
          <p:nvPr/>
        </p:nvSpPr>
        <p:spPr>
          <a:xfrm>
            <a:off x="6027725" y="21582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38"/>
          <p:cNvCxnSpPr/>
          <p:nvPr/>
        </p:nvCxnSpPr>
        <p:spPr>
          <a:xfrm rot="10800000">
            <a:off x="4250500" y="1418175"/>
            <a:ext cx="0" cy="32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1" name="Google Shape;471;p38"/>
          <p:cNvCxnSpPr/>
          <p:nvPr/>
        </p:nvCxnSpPr>
        <p:spPr>
          <a:xfrm flipH="1" rot="10800000">
            <a:off x="1856500" y="3369950"/>
            <a:ext cx="52740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2" name="Google Shape;472;p38"/>
          <p:cNvSpPr txBox="1"/>
          <p:nvPr/>
        </p:nvSpPr>
        <p:spPr>
          <a:xfrm>
            <a:off x="3873275" y="99757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7377275" y="325505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3387225" y="3758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>
            <a:off x="3989250" y="3453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4134450" y="33009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38"/>
          <p:cNvCxnSpPr/>
          <p:nvPr/>
        </p:nvCxnSpPr>
        <p:spPr>
          <a:xfrm>
            <a:off x="452620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8"/>
          <p:cNvCxnSpPr/>
          <p:nvPr/>
        </p:nvCxnSpPr>
        <p:spPr>
          <a:xfrm>
            <a:off x="475107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8"/>
          <p:cNvCxnSpPr/>
          <p:nvPr/>
        </p:nvCxnSpPr>
        <p:spPr>
          <a:xfrm>
            <a:off x="497595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8"/>
          <p:cNvCxnSpPr/>
          <p:nvPr/>
        </p:nvCxnSpPr>
        <p:spPr>
          <a:xfrm>
            <a:off x="520082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8"/>
          <p:cNvCxnSpPr/>
          <p:nvPr/>
        </p:nvCxnSpPr>
        <p:spPr>
          <a:xfrm>
            <a:off x="542570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8"/>
          <p:cNvCxnSpPr/>
          <p:nvPr/>
        </p:nvCxnSpPr>
        <p:spPr>
          <a:xfrm>
            <a:off x="565057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8"/>
          <p:cNvCxnSpPr/>
          <p:nvPr/>
        </p:nvCxnSpPr>
        <p:spPr>
          <a:xfrm>
            <a:off x="4174400" y="31486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8"/>
          <p:cNvCxnSpPr/>
          <p:nvPr/>
        </p:nvCxnSpPr>
        <p:spPr>
          <a:xfrm>
            <a:off x="4174400" y="292005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8"/>
          <p:cNvCxnSpPr/>
          <p:nvPr/>
        </p:nvCxnSpPr>
        <p:spPr>
          <a:xfrm>
            <a:off x="4174400" y="26915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38"/>
          <p:cNvSpPr/>
          <p:nvPr/>
        </p:nvSpPr>
        <p:spPr>
          <a:xfrm>
            <a:off x="44318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38"/>
          <p:cNvCxnSpPr/>
          <p:nvPr/>
        </p:nvCxnSpPr>
        <p:spPr>
          <a:xfrm>
            <a:off x="4174400" y="246295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8"/>
          <p:cNvCxnSpPr/>
          <p:nvPr/>
        </p:nvCxnSpPr>
        <p:spPr>
          <a:xfrm>
            <a:off x="4174400" y="2234400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8"/>
          <p:cNvCxnSpPr/>
          <p:nvPr/>
        </p:nvCxnSpPr>
        <p:spPr>
          <a:xfrm>
            <a:off x="5875450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8"/>
          <p:cNvCxnSpPr/>
          <p:nvPr/>
        </p:nvCxnSpPr>
        <p:spPr>
          <a:xfrm>
            <a:off x="6100325" y="3311900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8"/>
          <p:cNvSpPr/>
          <p:nvPr/>
        </p:nvSpPr>
        <p:spPr>
          <a:xfrm>
            <a:off x="4961350" y="2843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/>
          <p:nvPr/>
        </p:nvSpPr>
        <p:spPr>
          <a:xfrm rot="-2096670">
            <a:off x="3967508" y="2527472"/>
            <a:ext cx="1303636" cy="152303"/>
          </a:xfrm>
          <a:prstGeom prst="leftArrow">
            <a:avLst>
              <a:gd fmla="val 50000" name="adj1"/>
              <a:gd fmla="val 109481" name="adj2"/>
            </a:avLst>
          </a:prstGeom>
          <a:solidFill>
            <a:srgbClr val="00DB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8"/>
          <p:cNvSpPr txBox="1"/>
          <p:nvPr/>
        </p:nvSpPr>
        <p:spPr>
          <a:xfrm rot="-2114288">
            <a:off x="4315841" y="2047955"/>
            <a:ext cx="1327438" cy="152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DBD0"/>
                </a:solidFill>
                <a:latin typeface="Inter"/>
                <a:ea typeface="Inter"/>
                <a:cs typeface="Inter"/>
                <a:sym typeface="Inter"/>
              </a:rPr>
              <a:t>Normalization</a:t>
            </a:r>
            <a:endParaRPr b="1" sz="1200">
              <a:solidFill>
                <a:srgbClr val="00DBD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1040275" y="1702750"/>
            <a:ext cx="6097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Calculate Covariance Matrix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05" name="Google Shape;5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40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508" name="Google Shape;508;p40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" name="Google Shape;510;p40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512" name="Google Shape;512;p40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 cap="flat" cmpd="sng" w="28575">
              <a:solidFill>
                <a:srgbClr val="FF62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4" name="Google Shape;514;p40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516" name="Google Shape;516;p40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40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9" name="Google Shape;519;p40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520" name="Google Shape;520;p40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2" name="Google Shape;522;p40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Definitions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28" name="Google Shape;528;p41"/>
          <p:cNvSpPr txBox="1"/>
          <p:nvPr>
            <p:ph idx="4294967295" type="ctrTitle"/>
          </p:nvPr>
        </p:nvSpPr>
        <p:spPr>
          <a:xfrm>
            <a:off x="904628" y="1686813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Variance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How data points are spread out in a given variable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41"/>
          <p:cNvSpPr/>
          <p:nvPr/>
        </p:nvSpPr>
        <p:spPr>
          <a:xfrm rot="-355994">
            <a:off x="567102" y="193002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 txBox="1"/>
          <p:nvPr>
            <p:ph idx="4294967295" type="ctrTitle"/>
          </p:nvPr>
        </p:nvSpPr>
        <p:spPr>
          <a:xfrm>
            <a:off x="886790" y="2771238"/>
            <a:ext cx="6266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Covariance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How two variables are related to each other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41"/>
          <p:cNvSpPr/>
          <p:nvPr/>
        </p:nvSpPr>
        <p:spPr>
          <a:xfrm rot="-355994">
            <a:off x="549264" y="301444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Why use dimensionality reduction algorithms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897378" y="1996400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Data visualization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Visualize lots of features into a 2-D graph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5"/>
          <p:cNvSpPr/>
          <p:nvPr/>
        </p:nvSpPr>
        <p:spPr>
          <a:xfrm rot="-355994">
            <a:off x="559852" y="223960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4294967295" type="ctrTitle"/>
          </p:nvPr>
        </p:nvSpPr>
        <p:spPr>
          <a:xfrm>
            <a:off x="886790" y="2776150"/>
            <a:ext cx="6266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Reduce Noise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Reduce redundancy in a data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5"/>
          <p:cNvSpPr/>
          <p:nvPr/>
        </p:nvSpPr>
        <p:spPr>
          <a:xfrm rot="-355994">
            <a:off x="549264" y="301935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Variance &amp; Covariance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39" name="Google Shape;539;p42"/>
          <p:cNvSpPr txBox="1"/>
          <p:nvPr>
            <p:ph idx="4294967295" type="ctrTitle"/>
          </p:nvPr>
        </p:nvSpPr>
        <p:spPr>
          <a:xfrm>
            <a:off x="904625" y="1686825"/>
            <a:ext cx="5754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Variance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How data points are spread out in a given variable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42"/>
          <p:cNvSpPr/>
          <p:nvPr/>
        </p:nvSpPr>
        <p:spPr>
          <a:xfrm rot="-355994">
            <a:off x="567102" y="193002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2"/>
          <p:cNvSpPr txBox="1"/>
          <p:nvPr>
            <p:ph idx="4294967295" type="ctrTitle"/>
          </p:nvPr>
        </p:nvSpPr>
        <p:spPr>
          <a:xfrm>
            <a:off x="886800" y="2771250"/>
            <a:ext cx="5754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Covariance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=&gt; How two variables are related to each other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42"/>
          <p:cNvSpPr/>
          <p:nvPr/>
        </p:nvSpPr>
        <p:spPr>
          <a:xfrm rot="-355994">
            <a:off x="549264" y="301444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225" y="1578025"/>
            <a:ext cx="1359850" cy="7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850" y="2707650"/>
            <a:ext cx="1926575" cy="6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 txBox="1"/>
          <p:nvPr/>
        </p:nvSpPr>
        <p:spPr>
          <a:xfrm>
            <a:off x="1944075" y="3922400"/>
            <a:ext cx="198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High Variance</a:t>
            </a:r>
            <a:endParaRPr b="1"/>
          </a:p>
        </p:txBody>
      </p:sp>
      <p:sp>
        <p:nvSpPr>
          <p:cNvPr id="555" name="Google Shape;555;p43"/>
          <p:cNvSpPr txBox="1"/>
          <p:nvPr/>
        </p:nvSpPr>
        <p:spPr>
          <a:xfrm>
            <a:off x="5507138" y="3922388"/>
            <a:ext cx="198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Low Variance</a:t>
            </a:r>
            <a:endParaRPr b="1"/>
          </a:p>
        </p:txBody>
      </p:sp>
      <p:pic>
        <p:nvPicPr>
          <p:cNvPr id="556" name="Google Shape;5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425" y="1231159"/>
            <a:ext cx="2767857" cy="268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700" y="1291698"/>
            <a:ext cx="2767850" cy="25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calculate covariance matrix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63" name="Google Shape;5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5" name="Google Shape;565;p44"/>
          <p:cNvGraphicFramePr/>
          <p:nvPr/>
        </p:nvGraphicFramePr>
        <p:xfrm>
          <a:off x="1373275" y="19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219500"/>
                <a:gridCol w="1789325"/>
                <a:gridCol w="2422450"/>
              </a:tblGrid>
              <a:tr h="50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66" name="Google Shape;566;p44"/>
          <p:cNvCxnSpPr/>
          <p:nvPr/>
        </p:nvCxnSpPr>
        <p:spPr>
          <a:xfrm>
            <a:off x="2211975" y="1541700"/>
            <a:ext cx="834300" cy="10593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44"/>
          <p:cNvCxnSpPr/>
          <p:nvPr/>
        </p:nvCxnSpPr>
        <p:spPr>
          <a:xfrm rot="10800000">
            <a:off x="6274450" y="3376950"/>
            <a:ext cx="530100" cy="2904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44"/>
          <p:cNvSpPr txBox="1"/>
          <p:nvPr/>
        </p:nvSpPr>
        <p:spPr>
          <a:xfrm>
            <a:off x="1617100" y="1266025"/>
            <a:ext cx="1007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Variance</a:t>
            </a:r>
            <a:endParaRPr b="1" sz="13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9" name="Google Shape;569;p44"/>
          <p:cNvSpPr txBox="1"/>
          <p:nvPr/>
        </p:nvSpPr>
        <p:spPr>
          <a:xfrm>
            <a:off x="6507775" y="3761650"/>
            <a:ext cx="1007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Variance</a:t>
            </a:r>
            <a:endParaRPr b="1" sz="13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0" name="Google Shape;570;p44"/>
          <p:cNvCxnSpPr/>
          <p:nvPr/>
        </p:nvCxnSpPr>
        <p:spPr>
          <a:xfrm flipH="1">
            <a:off x="6158400" y="1781100"/>
            <a:ext cx="950400" cy="761700"/>
          </a:xfrm>
          <a:prstGeom prst="straightConnector1">
            <a:avLst/>
          </a:prstGeom>
          <a:noFill/>
          <a:ln cap="flat" cmpd="sng" w="19050">
            <a:solidFill>
              <a:srgbClr val="3FDAD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44"/>
          <p:cNvCxnSpPr/>
          <p:nvPr/>
        </p:nvCxnSpPr>
        <p:spPr>
          <a:xfrm flipH="1">
            <a:off x="2357050" y="3365663"/>
            <a:ext cx="950400" cy="761700"/>
          </a:xfrm>
          <a:prstGeom prst="straightConnector1">
            <a:avLst/>
          </a:prstGeom>
          <a:noFill/>
          <a:ln cap="flat" cmpd="sng" w="19050">
            <a:solidFill>
              <a:srgbClr val="3FDAD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72" name="Google Shape;572;p44"/>
          <p:cNvSpPr txBox="1"/>
          <p:nvPr/>
        </p:nvSpPr>
        <p:spPr>
          <a:xfrm>
            <a:off x="7037400" y="1541700"/>
            <a:ext cx="1123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Covariance</a:t>
            </a:r>
            <a:endParaRPr b="1" sz="1300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3" name="Google Shape;573;p44"/>
          <p:cNvSpPr txBox="1"/>
          <p:nvPr/>
        </p:nvSpPr>
        <p:spPr>
          <a:xfrm>
            <a:off x="1785125" y="4160675"/>
            <a:ext cx="1123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Covariance</a:t>
            </a:r>
            <a:endParaRPr b="1" sz="1300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Interpretation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79" name="Google Shape;5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 rot="-355994">
            <a:off x="549264" y="215983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 rot="-355994">
            <a:off x="549264" y="292153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3496025" y="1969725"/>
            <a:ext cx="2952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Statistically </a:t>
            </a: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dependent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4" name="Google Shape;5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04" y="1895075"/>
            <a:ext cx="2228194" cy="5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274" y="2591700"/>
            <a:ext cx="1991525" cy="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5"/>
          <p:cNvSpPr txBox="1"/>
          <p:nvPr/>
        </p:nvSpPr>
        <p:spPr>
          <a:xfrm>
            <a:off x="3496025" y="2658950"/>
            <a:ext cx="2952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Statistically </a:t>
            </a: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independent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92" name="Google Shape;5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46"/>
          <p:cNvCxnSpPr/>
          <p:nvPr/>
        </p:nvCxnSpPr>
        <p:spPr>
          <a:xfrm flipH="1" rot="10800000">
            <a:off x="819625" y="1781000"/>
            <a:ext cx="7200" cy="198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46"/>
          <p:cNvCxnSpPr/>
          <p:nvPr/>
        </p:nvCxnSpPr>
        <p:spPr>
          <a:xfrm flipH="1" rot="10800000">
            <a:off x="834150" y="3739900"/>
            <a:ext cx="2161800" cy="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6"/>
          <p:cNvSpPr/>
          <p:nvPr/>
        </p:nvSpPr>
        <p:spPr>
          <a:xfrm>
            <a:off x="1029975" y="34351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1443600" y="31304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1516025" y="29417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1879175" y="2985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980200" y="27458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291200" y="32828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443600" y="33191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1668425" y="32104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1697600" y="3021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1741175" y="2838013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 txBox="1"/>
          <p:nvPr/>
        </p:nvSpPr>
        <p:spPr>
          <a:xfrm>
            <a:off x="884900" y="3961738"/>
            <a:ext cx="198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Positive Covariance</a:t>
            </a:r>
            <a:endParaRPr b="1"/>
          </a:p>
        </p:txBody>
      </p:sp>
      <p:cxnSp>
        <p:nvCxnSpPr>
          <p:cNvPr id="607" name="Google Shape;607;p46"/>
          <p:cNvCxnSpPr/>
          <p:nvPr/>
        </p:nvCxnSpPr>
        <p:spPr>
          <a:xfrm flipH="1" rot="10800000">
            <a:off x="6760650" y="1781000"/>
            <a:ext cx="7200" cy="198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6"/>
          <p:cNvCxnSpPr/>
          <p:nvPr/>
        </p:nvCxnSpPr>
        <p:spPr>
          <a:xfrm flipH="1" rot="10800000">
            <a:off x="6775175" y="3739900"/>
            <a:ext cx="2161800" cy="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46"/>
          <p:cNvSpPr/>
          <p:nvPr/>
        </p:nvSpPr>
        <p:spPr>
          <a:xfrm rot="4355934">
            <a:off x="7014703" y="2758065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 rot="4355934">
            <a:off x="7428877" y="3062018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 rot="4355934">
            <a:off x="7630613" y="3074874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 rot="4355934">
            <a:off x="7697543" y="3434423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 rot="4355934">
            <a:off x="7956009" y="3459520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/>
          <p:nvPr/>
        </p:nvSpPr>
        <p:spPr>
          <a:xfrm rot="4355934">
            <a:off x="7238015" y="2961979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"/>
          <p:cNvSpPr/>
          <p:nvPr/>
        </p:nvSpPr>
        <p:spPr>
          <a:xfrm rot="4355934">
            <a:off x="7248738" y="3118292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/>
          <p:nvPr/>
        </p:nvSpPr>
        <p:spPr>
          <a:xfrm rot="4355934">
            <a:off x="7419579" y="3300463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/>
          <p:nvPr/>
        </p:nvSpPr>
        <p:spPr>
          <a:xfrm rot="4355934">
            <a:off x="7608275" y="3272081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 rot="4355934">
            <a:off x="7796743" y="3258857"/>
            <a:ext cx="152478" cy="15247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6"/>
          <p:cNvSpPr txBox="1"/>
          <p:nvPr/>
        </p:nvSpPr>
        <p:spPr>
          <a:xfrm>
            <a:off x="6825925" y="3937213"/>
            <a:ext cx="198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Negative</a:t>
            </a:r>
            <a:r>
              <a:rPr b="1" lang="fr"/>
              <a:t> Covariance</a:t>
            </a:r>
            <a:endParaRPr b="1"/>
          </a:p>
        </p:txBody>
      </p:sp>
      <p:cxnSp>
        <p:nvCxnSpPr>
          <p:cNvPr id="620" name="Google Shape;620;p46"/>
          <p:cNvCxnSpPr/>
          <p:nvPr/>
        </p:nvCxnSpPr>
        <p:spPr>
          <a:xfrm flipH="1" rot="10800000">
            <a:off x="3787838" y="1781000"/>
            <a:ext cx="7200" cy="198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46"/>
          <p:cNvCxnSpPr/>
          <p:nvPr/>
        </p:nvCxnSpPr>
        <p:spPr>
          <a:xfrm flipH="1" rot="10800000">
            <a:off x="3802363" y="3739900"/>
            <a:ext cx="2161800" cy="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6"/>
          <p:cNvSpPr/>
          <p:nvPr/>
        </p:nvSpPr>
        <p:spPr>
          <a:xfrm rot="2446346">
            <a:off x="4084447" y="3182878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6"/>
          <p:cNvSpPr/>
          <p:nvPr/>
        </p:nvSpPr>
        <p:spPr>
          <a:xfrm rot="2446346">
            <a:off x="4439978" y="3098771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6"/>
          <p:cNvSpPr/>
          <p:nvPr/>
        </p:nvSpPr>
        <p:spPr>
          <a:xfrm rot="2446346">
            <a:off x="4618247" y="3003467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/>
          <p:nvPr/>
        </p:nvSpPr>
        <p:spPr>
          <a:xfrm rot="2446346">
            <a:off x="4864482" y="3273879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6"/>
          <p:cNvSpPr/>
          <p:nvPr/>
        </p:nvSpPr>
        <p:spPr>
          <a:xfrm rot="2446346">
            <a:off x="5097424" y="3159107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/>
          <p:nvPr/>
        </p:nvSpPr>
        <p:spPr>
          <a:xfrm rot="2446346">
            <a:off x="4225043" y="3114233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 rot="2446346">
            <a:off x="4316472" y="3241471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 rot="2446346">
            <a:off x="4557638" y="3306373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 rot="2446346">
            <a:off x="4703105" y="3182878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 rot="2446346">
            <a:off x="4856361" y="3072390"/>
            <a:ext cx="152514" cy="152514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"/>
          <p:cNvSpPr txBox="1"/>
          <p:nvPr/>
        </p:nvSpPr>
        <p:spPr>
          <a:xfrm>
            <a:off x="3853113" y="3935725"/>
            <a:ext cx="198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No</a:t>
            </a:r>
            <a:r>
              <a:rPr b="1" lang="fr"/>
              <a:t> Covariance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/>
          <p:nvPr>
            <p:ph type="title"/>
          </p:nvPr>
        </p:nvSpPr>
        <p:spPr>
          <a:xfrm>
            <a:off x="1040275" y="1702750"/>
            <a:ext cx="6097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Why using Covariance Matrix?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8" name="Google Shape;6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44" name="Google Shape;6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48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647" name="Google Shape;647;p48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48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50" name="Google Shape;650;p48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651" name="Google Shape;651;p48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 cap="flat" cmpd="sng" w="28575">
              <a:solidFill>
                <a:srgbClr val="FF62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3" name="Google Shape;653;p48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54" name="Google Shape;654;p48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655" name="Google Shape;655;p48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7" name="Google Shape;657;p48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58" name="Google Shape;658;p48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659" name="Google Shape;659;p48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48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Reminder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667" name="Google Shape;667;p49"/>
          <p:cNvSpPr txBox="1"/>
          <p:nvPr>
            <p:ph idx="4294967295" type="ctrTitle"/>
          </p:nvPr>
        </p:nvSpPr>
        <p:spPr>
          <a:xfrm>
            <a:off x="897378" y="1996400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We want to 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remove redundancy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49"/>
          <p:cNvSpPr/>
          <p:nvPr/>
        </p:nvSpPr>
        <p:spPr>
          <a:xfrm rot="-355994">
            <a:off x="559852" y="223960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9"/>
          <p:cNvSpPr txBox="1"/>
          <p:nvPr>
            <p:ph idx="4294967295" type="ctrTitle"/>
          </p:nvPr>
        </p:nvSpPr>
        <p:spPr>
          <a:xfrm>
            <a:off x="897377" y="2529500"/>
            <a:ext cx="6266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We want to 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decompose our dataset into a smaller dataset </a:t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0" name="Google Shape;670;p49"/>
          <p:cNvSpPr/>
          <p:nvPr/>
        </p:nvSpPr>
        <p:spPr>
          <a:xfrm rot="-355994">
            <a:off x="559852" y="277270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Reminder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78" name="Google Shape;6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/>
          <p:nvPr/>
        </p:nvSpPr>
        <p:spPr>
          <a:xfrm rot="-355994">
            <a:off x="549264" y="215983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0"/>
          <p:cNvSpPr/>
          <p:nvPr/>
        </p:nvSpPr>
        <p:spPr>
          <a:xfrm rot="-355994">
            <a:off x="549264" y="292153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0"/>
          <p:cNvSpPr txBox="1"/>
          <p:nvPr/>
        </p:nvSpPr>
        <p:spPr>
          <a:xfrm>
            <a:off x="3496025" y="1969725"/>
            <a:ext cx="2952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Statistically </a:t>
            </a:r>
            <a:r>
              <a:rPr b="1"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dependent</a:t>
            </a:r>
            <a:endParaRPr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3" name="Google Shape;6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04" y="1895075"/>
            <a:ext cx="2228194" cy="5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274" y="2591700"/>
            <a:ext cx="1991525" cy="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0"/>
          <p:cNvSpPr txBox="1"/>
          <p:nvPr/>
        </p:nvSpPr>
        <p:spPr>
          <a:xfrm>
            <a:off x="3496025" y="2658950"/>
            <a:ext cx="2952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Statistically </a:t>
            </a:r>
            <a:r>
              <a:rPr b="1"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independent</a:t>
            </a:r>
            <a:endParaRPr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6" name="Google Shape;686;p50"/>
          <p:cNvCxnSpPr/>
          <p:nvPr/>
        </p:nvCxnSpPr>
        <p:spPr>
          <a:xfrm flipH="1">
            <a:off x="3176700" y="1541700"/>
            <a:ext cx="1139100" cy="3408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50"/>
          <p:cNvSpPr txBox="1"/>
          <p:nvPr/>
        </p:nvSpPr>
        <p:spPr>
          <a:xfrm>
            <a:off x="4301300" y="1222500"/>
            <a:ext cx="1494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Redundancy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8" name="Google Shape;688;p50"/>
          <p:cNvCxnSpPr/>
          <p:nvPr/>
        </p:nvCxnSpPr>
        <p:spPr>
          <a:xfrm rot="10800000">
            <a:off x="3017125" y="3217525"/>
            <a:ext cx="1335000" cy="5151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50"/>
          <p:cNvSpPr txBox="1"/>
          <p:nvPr/>
        </p:nvSpPr>
        <p:spPr>
          <a:xfrm>
            <a:off x="4352125" y="3638300"/>
            <a:ext cx="1951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No Redundancy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calculate covariance matrix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95" name="Google Shape;6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7" name="Google Shape;697;p51"/>
          <p:cNvGraphicFramePr/>
          <p:nvPr/>
        </p:nvGraphicFramePr>
        <p:xfrm>
          <a:off x="398325" y="228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768625"/>
                <a:gridCol w="1127775"/>
                <a:gridCol w="1526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8" name="Google Shape;698;p51"/>
          <p:cNvGraphicFramePr/>
          <p:nvPr/>
        </p:nvGraphicFramePr>
        <p:xfrm>
          <a:off x="5316975" y="228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XP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99" name="Google Shape;6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675" y="2717263"/>
            <a:ext cx="310975" cy="3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1"/>
          <p:cNvPicPr preferRelativeResize="0"/>
          <p:nvPr/>
        </p:nvPicPr>
        <p:blipFill rotWithShape="1">
          <a:blip r:embed="rId5">
            <a:alphaModFix/>
          </a:blip>
          <a:srcRect b="0" l="0" r="0" t="15454"/>
          <a:stretch/>
        </p:blipFill>
        <p:spPr>
          <a:xfrm>
            <a:off x="7858225" y="3111350"/>
            <a:ext cx="359100" cy="3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1"/>
          <p:cNvSpPr/>
          <p:nvPr/>
        </p:nvSpPr>
        <p:spPr>
          <a:xfrm>
            <a:off x="4170700" y="2830925"/>
            <a:ext cx="5769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/>
          <p:cNvSpPr txBox="1"/>
          <p:nvPr/>
        </p:nvSpPr>
        <p:spPr>
          <a:xfrm>
            <a:off x="5657025" y="1909725"/>
            <a:ext cx="3148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Ideal matrix with no redundancy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2" name="Google Shape;82;p16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2"/>
          <p:cNvSpPr txBox="1"/>
          <p:nvPr>
            <p:ph type="title"/>
          </p:nvPr>
        </p:nvSpPr>
        <p:spPr>
          <a:xfrm>
            <a:off x="1040275" y="1702750"/>
            <a:ext cx="6097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SVD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08" name="Google Shape;7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14" name="Google Shape;7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53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717" name="Google Shape;717;p53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9" name="Google Shape;719;p53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20" name="Google Shape;720;p53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721" name="Google Shape;721;p53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3" name="Google Shape;723;p53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24" name="Google Shape;724;p53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725" name="Google Shape;725;p53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 cap="flat" cmpd="sng" w="28575">
              <a:solidFill>
                <a:srgbClr val="FF62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53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28" name="Google Shape;728;p53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729" name="Google Shape;729;p53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53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take our dataset back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37" name="Google Shape;7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9" name="Google Shape;739;p54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-1.60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-0.30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-0.09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0.56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0" name="Google Shape;740;p54"/>
          <p:cNvSpPr txBox="1"/>
          <p:nvPr/>
        </p:nvSpPr>
        <p:spPr>
          <a:xfrm>
            <a:off x="7304700" y="2442750"/>
            <a:ext cx="20169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 b="1" sz="36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41" name="Google Shape;741;p54"/>
          <p:cNvCxnSpPr>
            <a:endCxn id="740" idx="1"/>
          </p:cNvCxnSpPr>
          <p:nvPr/>
        </p:nvCxnSpPr>
        <p:spPr>
          <a:xfrm flipH="1" rot="10800000">
            <a:off x="6637200" y="2605950"/>
            <a:ext cx="667500" cy="21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Singular Value Decomposition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47" name="Google Shape;7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438" y="2129676"/>
            <a:ext cx="2457126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25" y="3427900"/>
            <a:ext cx="2826450" cy="14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Singular Value Decomposition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56" name="Google Shape;7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" y="1548675"/>
            <a:ext cx="3155726" cy="19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6"/>
          <p:cNvSpPr/>
          <p:nvPr/>
        </p:nvSpPr>
        <p:spPr>
          <a:xfrm rot="-5400000">
            <a:off x="1907200" y="2589875"/>
            <a:ext cx="166800" cy="1755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6"/>
          <p:cNvSpPr txBox="1"/>
          <p:nvPr/>
        </p:nvSpPr>
        <p:spPr>
          <a:xfrm>
            <a:off x="895688" y="3696325"/>
            <a:ext cx="1741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 Vectors of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1" name="Google Shape;7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713" y="3696325"/>
            <a:ext cx="612563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726" y="1746076"/>
            <a:ext cx="2934701" cy="15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6"/>
          <p:cNvSpPr/>
          <p:nvPr/>
        </p:nvSpPr>
        <p:spPr>
          <a:xfrm rot="-5400000">
            <a:off x="4761900" y="2539150"/>
            <a:ext cx="166800" cy="1755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6"/>
          <p:cNvSpPr txBox="1"/>
          <p:nvPr/>
        </p:nvSpPr>
        <p:spPr>
          <a:xfrm>
            <a:off x="3931163" y="3638275"/>
            <a:ext cx="1741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 Values of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and           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5" name="Google Shape;7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988" y="3638275"/>
            <a:ext cx="612563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4550" y="4024179"/>
            <a:ext cx="656775" cy="3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0700" y="1853757"/>
            <a:ext cx="2934699" cy="143599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6"/>
          <p:cNvSpPr/>
          <p:nvPr/>
        </p:nvSpPr>
        <p:spPr>
          <a:xfrm rot="-5400000">
            <a:off x="7845200" y="2589875"/>
            <a:ext cx="166800" cy="1755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6"/>
          <p:cNvSpPr txBox="1"/>
          <p:nvPr/>
        </p:nvSpPr>
        <p:spPr>
          <a:xfrm>
            <a:off x="6822163" y="3645600"/>
            <a:ext cx="17412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 Vectors of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0" name="Google Shape;770;p56"/>
          <p:cNvPicPr preferRelativeResize="0"/>
          <p:nvPr/>
        </p:nvPicPr>
        <p:blipFill rotWithShape="1">
          <a:blip r:embed="rId7">
            <a:alphaModFix/>
          </a:blip>
          <a:srcRect b="0" l="12165" r="0" t="0"/>
          <a:stretch/>
        </p:blipFill>
        <p:spPr>
          <a:xfrm>
            <a:off x="8381475" y="3645600"/>
            <a:ext cx="576900" cy="3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7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take our example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76" name="Google Shape;7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8" name="Google Shape;778;p57"/>
          <p:cNvGraphicFramePr/>
          <p:nvPr/>
        </p:nvGraphicFramePr>
        <p:xfrm>
          <a:off x="21103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2123775"/>
                <a:gridCol w="241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-1.60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-0.30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-0.09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0.56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1.42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take our example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84" name="Google Shape;7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6" name="Google Shape;786;p5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XP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-1.41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-0.71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Salary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-1.60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-0.30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-0.09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0.56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1.42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7" name="Google Shape;787;p58"/>
          <p:cNvSpPr txBox="1"/>
          <p:nvPr/>
        </p:nvSpPr>
        <p:spPr>
          <a:xfrm>
            <a:off x="3626600" y="3319075"/>
            <a:ext cx="1516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 b="1" sz="3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9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take our example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93" name="Google Shape;7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175" y="2106975"/>
            <a:ext cx="4308150" cy="1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00" y="2271575"/>
            <a:ext cx="2689424" cy="9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59"/>
          <p:cNvCxnSpPr/>
          <p:nvPr/>
        </p:nvCxnSpPr>
        <p:spPr>
          <a:xfrm rot="10800000">
            <a:off x="2538450" y="3173950"/>
            <a:ext cx="362700" cy="4353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59"/>
          <p:cNvSpPr txBox="1"/>
          <p:nvPr/>
        </p:nvSpPr>
        <p:spPr>
          <a:xfrm>
            <a:off x="2299025" y="3649125"/>
            <a:ext cx="2357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Covariance Matrix!!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0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find Eigen Vectors &amp; Eigen Values?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04" name="Google Shape;8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950" y="1702513"/>
            <a:ext cx="2186700" cy="7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375" y="2403018"/>
            <a:ext cx="2555450" cy="5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0"/>
          <p:cNvSpPr txBox="1"/>
          <p:nvPr/>
        </p:nvSpPr>
        <p:spPr>
          <a:xfrm>
            <a:off x="6085900" y="2557350"/>
            <a:ext cx="2633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Linear Algebra problem -</a:t>
            </a:r>
            <a:r>
              <a:rPr b="1" lang="fr"/>
              <a:t> can be solved using Numpy</a:t>
            </a:r>
            <a:endParaRPr b="1"/>
          </a:p>
        </p:txBody>
      </p:sp>
      <p:pic>
        <p:nvPicPr>
          <p:cNvPr id="809" name="Google Shape;80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6476" y="3231162"/>
            <a:ext cx="2057251" cy="615725"/>
          </a:xfrm>
          <a:prstGeom prst="rect">
            <a:avLst/>
          </a:prstGeom>
          <a:noFill/>
          <a:ln cap="flat" cmpd="sng" w="28575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0" name="Google Shape;810;p60"/>
          <p:cNvCxnSpPr>
            <a:stCxn id="809" idx="3"/>
          </p:cNvCxnSpPr>
          <p:nvPr/>
        </p:nvCxnSpPr>
        <p:spPr>
          <a:xfrm flipH="1" rot="10800000">
            <a:off x="5063727" y="2999925"/>
            <a:ext cx="9135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60"/>
          <p:cNvSpPr/>
          <p:nvPr/>
        </p:nvSpPr>
        <p:spPr>
          <a:xfrm rot="-5400000">
            <a:off x="3562475" y="3586325"/>
            <a:ext cx="166800" cy="822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0"/>
          <p:cNvSpPr txBox="1"/>
          <p:nvPr/>
        </p:nvSpPr>
        <p:spPr>
          <a:xfrm>
            <a:off x="2810899" y="4147750"/>
            <a:ext cx="25554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This is what we can use to find lambda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1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values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18" name="Google Shape;8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600" y="1789800"/>
            <a:ext cx="3034775" cy="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88" y="2585350"/>
            <a:ext cx="3165625" cy="5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1"/>
          <p:cNvPicPr preferRelativeResize="0"/>
          <p:nvPr/>
        </p:nvPicPr>
        <p:blipFill rotWithShape="1">
          <a:blip r:embed="rId6">
            <a:alphaModFix/>
          </a:blip>
          <a:srcRect b="-9" l="0" r="0" t="3260"/>
          <a:stretch/>
        </p:blipFill>
        <p:spPr>
          <a:xfrm>
            <a:off x="2803791" y="3458400"/>
            <a:ext cx="3667234" cy="604150"/>
          </a:xfrm>
          <a:prstGeom prst="rect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7"/>
          <p:cNvCxnSpPr/>
          <p:nvPr/>
        </p:nvCxnSpPr>
        <p:spPr>
          <a:xfrm rot="10800000">
            <a:off x="2436850" y="1483725"/>
            <a:ext cx="0" cy="25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/>
          <p:nvPr/>
        </p:nvCxnSpPr>
        <p:spPr>
          <a:xfrm flipH="1" rot="10800000">
            <a:off x="2451375" y="4022825"/>
            <a:ext cx="3750600" cy="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7"/>
          <p:cNvSpPr txBox="1"/>
          <p:nvPr/>
        </p:nvSpPr>
        <p:spPr>
          <a:xfrm>
            <a:off x="2066875" y="115720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267325" y="390072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647200" y="37180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249225" y="34133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394425" y="32609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7"/>
          <p:cNvCxnSpPr/>
          <p:nvPr/>
        </p:nvCxnSpPr>
        <p:spPr>
          <a:xfrm>
            <a:off x="271980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>
            <a:off x="294467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/>
          <p:nvPr/>
        </p:nvCxnSpPr>
        <p:spPr>
          <a:xfrm>
            <a:off x="316955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339442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7"/>
          <p:cNvCxnSpPr/>
          <p:nvPr/>
        </p:nvCxnSpPr>
        <p:spPr>
          <a:xfrm>
            <a:off x="361930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384417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2368000" y="37942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2368000" y="356572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2368000" y="33371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7"/>
          <p:cNvSpPr/>
          <p:nvPr/>
        </p:nvSpPr>
        <p:spPr>
          <a:xfrm>
            <a:off x="3691775" y="303242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7"/>
          <p:cNvCxnSpPr/>
          <p:nvPr/>
        </p:nvCxnSpPr>
        <p:spPr>
          <a:xfrm>
            <a:off x="2368000" y="310862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2368000" y="2880075"/>
            <a:ext cx="1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4069050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4293925" y="3957575"/>
            <a:ext cx="72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/>
          <p:nvPr/>
        </p:nvSpPr>
        <p:spPr>
          <a:xfrm>
            <a:off x="4221325" y="28038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350" y="1581648"/>
            <a:ext cx="6257301" cy="12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361" y="2828900"/>
            <a:ext cx="5296026" cy="115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62"/>
          <p:cNvCxnSpPr>
            <a:stCxn id="832" idx="0"/>
          </p:cNvCxnSpPr>
          <p:nvPr/>
        </p:nvCxnSpPr>
        <p:spPr>
          <a:xfrm flipH="1" rot="10800000">
            <a:off x="5030425" y="3391700"/>
            <a:ext cx="54300" cy="8487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62"/>
          <p:cNvCxnSpPr>
            <a:stCxn id="832" idx="0"/>
          </p:cNvCxnSpPr>
          <p:nvPr/>
        </p:nvCxnSpPr>
        <p:spPr>
          <a:xfrm flipH="1" rot="10800000">
            <a:off x="5030425" y="3732500"/>
            <a:ext cx="808800" cy="5079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62"/>
          <p:cNvSpPr txBox="1"/>
          <p:nvPr/>
        </p:nvSpPr>
        <p:spPr>
          <a:xfrm>
            <a:off x="3880525" y="4240400"/>
            <a:ext cx="2299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Should be equal to  0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4" name="Google Shape;834;p62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values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111" y="1240150"/>
            <a:ext cx="5296026" cy="11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975" y="2587246"/>
            <a:ext cx="5296026" cy="65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6">
            <a:alphaModFix/>
          </a:blip>
          <a:srcRect b="8364" l="0" r="0" t="5850"/>
          <a:stretch/>
        </p:blipFill>
        <p:spPr>
          <a:xfrm>
            <a:off x="1772925" y="3500450"/>
            <a:ext cx="5945350" cy="499050"/>
          </a:xfrm>
          <a:prstGeom prst="rect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4" name="Google Shape;844;p63"/>
          <p:cNvSpPr txBox="1"/>
          <p:nvPr>
            <p:ph type="title"/>
          </p:nvPr>
        </p:nvSpPr>
        <p:spPr>
          <a:xfrm>
            <a:off x="1192675" y="40330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values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values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52" name="Google Shape;8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833" y="2273100"/>
            <a:ext cx="1374842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825" y="2970600"/>
            <a:ext cx="1166125" cy="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600" y="2181563"/>
            <a:ext cx="1506275" cy="6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5138" y="2879824"/>
            <a:ext cx="1325187" cy="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5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Vectors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63" name="Google Shape;8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500" y="2277863"/>
            <a:ext cx="2165000" cy="5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5"/>
          <p:cNvSpPr/>
          <p:nvPr/>
        </p:nvSpPr>
        <p:spPr>
          <a:xfrm rot="-5400000">
            <a:off x="4306675" y="2763138"/>
            <a:ext cx="166800" cy="308100"/>
          </a:xfrm>
          <a:prstGeom prst="leftBrace">
            <a:avLst>
              <a:gd fmla="val 50000" name="adj1"/>
              <a:gd fmla="val 47086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5"/>
          <p:cNvSpPr/>
          <p:nvPr/>
        </p:nvSpPr>
        <p:spPr>
          <a:xfrm rot="-5400000">
            <a:off x="5278825" y="2763125"/>
            <a:ext cx="166800" cy="308100"/>
          </a:xfrm>
          <a:prstGeom prst="leftBrace">
            <a:avLst>
              <a:gd fmla="val 50000" name="adj1"/>
              <a:gd fmla="val 47086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5"/>
          <p:cNvSpPr txBox="1"/>
          <p:nvPr/>
        </p:nvSpPr>
        <p:spPr>
          <a:xfrm>
            <a:off x="4236025" y="3126800"/>
            <a:ext cx="1487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 Vectors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6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Vectors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74" name="Google Shape;8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925" y="1425750"/>
            <a:ext cx="3970575" cy="10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900" y="2741200"/>
            <a:ext cx="5034401" cy="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7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find Eigen Vectors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83" name="Google Shape;8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250" y="1997725"/>
            <a:ext cx="2850675" cy="1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2" y="2243300"/>
            <a:ext cx="2599837" cy="9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8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Fast Forward 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92" name="Google Shape;8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100" y="2243312"/>
            <a:ext cx="2426950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8"/>
          <p:cNvPicPr preferRelativeResize="0"/>
          <p:nvPr/>
        </p:nvPicPr>
        <p:blipFill rotWithShape="1">
          <a:blip r:embed="rId6">
            <a:alphaModFix/>
          </a:blip>
          <a:srcRect b="0" l="7416" r="4400" t="0"/>
          <a:stretch/>
        </p:blipFill>
        <p:spPr>
          <a:xfrm>
            <a:off x="5752200" y="1995125"/>
            <a:ext cx="3206150" cy="12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8"/>
          <p:cNvSpPr/>
          <p:nvPr/>
        </p:nvSpPr>
        <p:spPr>
          <a:xfrm rot="-5400000">
            <a:off x="2010600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8"/>
          <p:cNvSpPr/>
          <p:nvPr/>
        </p:nvSpPr>
        <p:spPr>
          <a:xfrm rot="-5400000">
            <a:off x="4498825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8"/>
          <p:cNvSpPr txBox="1"/>
          <p:nvPr/>
        </p:nvSpPr>
        <p:spPr>
          <a:xfrm>
            <a:off x="834750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Eigen-vectors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7" name="Google Shape;897;p68"/>
          <p:cNvSpPr txBox="1"/>
          <p:nvPr/>
        </p:nvSpPr>
        <p:spPr>
          <a:xfrm>
            <a:off x="3322975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Eigen-values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03" name="Google Shape;9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5" name="Google Shape;905;p69"/>
          <p:cNvCxnSpPr/>
          <p:nvPr/>
        </p:nvCxnSpPr>
        <p:spPr>
          <a:xfrm rot="10800000">
            <a:off x="4250500" y="1418175"/>
            <a:ext cx="0" cy="32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06" name="Google Shape;906;p69"/>
          <p:cNvCxnSpPr/>
          <p:nvPr/>
        </p:nvCxnSpPr>
        <p:spPr>
          <a:xfrm flipH="1" rot="10800000">
            <a:off x="1856500" y="3369950"/>
            <a:ext cx="52740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07" name="Google Shape;907;p69"/>
          <p:cNvSpPr txBox="1"/>
          <p:nvPr/>
        </p:nvSpPr>
        <p:spPr>
          <a:xfrm>
            <a:off x="3873275" y="99757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8" name="Google Shape;908;p69"/>
          <p:cNvSpPr txBox="1"/>
          <p:nvPr/>
        </p:nvSpPr>
        <p:spPr>
          <a:xfrm>
            <a:off x="7377275" y="325505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9" name="Google Shape;909;p69"/>
          <p:cNvSpPr/>
          <p:nvPr/>
        </p:nvSpPr>
        <p:spPr>
          <a:xfrm>
            <a:off x="3387225" y="3758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9"/>
          <p:cNvSpPr/>
          <p:nvPr/>
        </p:nvSpPr>
        <p:spPr>
          <a:xfrm>
            <a:off x="3989250" y="3453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9"/>
          <p:cNvSpPr/>
          <p:nvPr/>
        </p:nvSpPr>
        <p:spPr>
          <a:xfrm>
            <a:off x="4134450" y="33009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9"/>
          <p:cNvSpPr/>
          <p:nvPr/>
        </p:nvSpPr>
        <p:spPr>
          <a:xfrm>
            <a:off x="44318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9"/>
          <p:cNvSpPr/>
          <p:nvPr/>
        </p:nvSpPr>
        <p:spPr>
          <a:xfrm>
            <a:off x="4961350" y="2843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9"/>
          <p:cNvSpPr/>
          <p:nvPr/>
        </p:nvSpPr>
        <p:spPr>
          <a:xfrm>
            <a:off x="4011150" y="3398900"/>
            <a:ext cx="152400" cy="1668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5" name="Google Shape;915;p69"/>
          <p:cNvCxnSpPr/>
          <p:nvPr/>
        </p:nvCxnSpPr>
        <p:spPr>
          <a:xfrm flipH="1" rot="10800000">
            <a:off x="3300150" y="2746100"/>
            <a:ext cx="1915200" cy="1254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16" name="Google Shape;916;p69"/>
          <p:cNvPicPr preferRelativeResize="0"/>
          <p:nvPr/>
        </p:nvPicPr>
        <p:blipFill rotWithShape="1">
          <a:blip r:embed="rId4">
            <a:alphaModFix/>
          </a:blip>
          <a:srcRect b="0" l="10273" r="0" t="0"/>
          <a:stretch/>
        </p:blipFill>
        <p:spPr>
          <a:xfrm>
            <a:off x="5266150" y="2384125"/>
            <a:ext cx="1046476" cy="6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9"/>
          <p:cNvSpPr/>
          <p:nvPr/>
        </p:nvSpPr>
        <p:spPr>
          <a:xfrm>
            <a:off x="4011150" y="31026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69"/>
          <p:cNvCxnSpPr/>
          <p:nvPr/>
        </p:nvCxnSpPr>
        <p:spPr>
          <a:xfrm rot="10800000">
            <a:off x="3532450" y="2535500"/>
            <a:ext cx="1276500" cy="146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19" name="Google Shape;91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425" y="2112392"/>
            <a:ext cx="877800" cy="42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0"/>
          <p:cNvSpPr txBox="1"/>
          <p:nvPr>
            <p:ph type="title"/>
          </p:nvPr>
        </p:nvSpPr>
        <p:spPr>
          <a:xfrm>
            <a:off x="1040275" y="1702750"/>
            <a:ext cx="6097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Deduct PCA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5" name="Google Shape;9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31" name="Google Shape;9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71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934" name="Google Shape;934;p7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1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6" name="Google Shape;936;p7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Normalize 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37" name="Google Shape;937;p71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938" name="Google Shape;938;p7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1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0" name="Google Shape;940;p71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Covariance Matrix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41" name="Google Shape;941;p71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942" name="Google Shape;942;p7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1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4" name="Google Shape;944;p71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Eigen-vectors &amp; Eigen-values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45" name="Google Shape;945;p71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946" name="Google Shape;946;p7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 cap="flat" cmpd="sng" w="28575">
              <a:solidFill>
                <a:srgbClr val="FF62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1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8" name="Google Shape;948;p71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Deduct PCA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p18"/>
          <p:cNvGraphicFramePr/>
          <p:nvPr/>
        </p:nvGraphicFramePr>
        <p:xfrm>
          <a:off x="16490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623900"/>
                <a:gridCol w="1845600"/>
                <a:gridCol w="1845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2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Reminder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56" name="Google Shape;95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100" y="2243312"/>
            <a:ext cx="2426950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/>
          <p:cNvPicPr preferRelativeResize="0"/>
          <p:nvPr/>
        </p:nvPicPr>
        <p:blipFill rotWithShape="1">
          <a:blip r:embed="rId5">
            <a:alphaModFix/>
          </a:blip>
          <a:srcRect b="0" l="7416" r="4400" t="0"/>
          <a:stretch/>
        </p:blipFill>
        <p:spPr>
          <a:xfrm>
            <a:off x="5752200" y="1995125"/>
            <a:ext cx="3206150" cy="12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2"/>
          <p:cNvSpPr/>
          <p:nvPr/>
        </p:nvSpPr>
        <p:spPr>
          <a:xfrm rot="-5400000">
            <a:off x="2010600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72"/>
          <p:cNvSpPr/>
          <p:nvPr/>
        </p:nvSpPr>
        <p:spPr>
          <a:xfrm rot="-5400000">
            <a:off x="4498825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2"/>
          <p:cNvSpPr txBox="1"/>
          <p:nvPr/>
        </p:nvSpPr>
        <p:spPr>
          <a:xfrm>
            <a:off x="834750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Eigen-vectors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1" name="Google Shape;961;p72"/>
          <p:cNvSpPr txBox="1"/>
          <p:nvPr/>
        </p:nvSpPr>
        <p:spPr>
          <a:xfrm>
            <a:off x="3322975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Eigen-values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2" name="Google Shape;96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62" y="2243300"/>
            <a:ext cx="2599837" cy="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7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3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Reminder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70" name="Google Shape;9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07" y="2087425"/>
            <a:ext cx="2518567" cy="9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100" y="2243312"/>
            <a:ext cx="2426950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3"/>
          <p:cNvPicPr preferRelativeResize="0"/>
          <p:nvPr/>
        </p:nvPicPr>
        <p:blipFill rotWithShape="1">
          <a:blip r:embed="rId6">
            <a:alphaModFix/>
          </a:blip>
          <a:srcRect b="0" l="7416" r="4400" t="0"/>
          <a:stretch/>
        </p:blipFill>
        <p:spPr>
          <a:xfrm>
            <a:off x="5752200" y="1995125"/>
            <a:ext cx="3206150" cy="12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3"/>
          <p:cNvSpPr/>
          <p:nvPr/>
        </p:nvSpPr>
        <p:spPr>
          <a:xfrm rot="-5400000">
            <a:off x="2010600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3"/>
          <p:cNvSpPr/>
          <p:nvPr/>
        </p:nvSpPr>
        <p:spPr>
          <a:xfrm rot="-5400000">
            <a:off x="4498825" y="2566300"/>
            <a:ext cx="166800" cy="137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62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3"/>
          <p:cNvSpPr txBox="1"/>
          <p:nvPr/>
        </p:nvSpPr>
        <p:spPr>
          <a:xfrm>
            <a:off x="834750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Principal Components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6" name="Google Shape;976;p73"/>
          <p:cNvSpPr txBox="1"/>
          <p:nvPr/>
        </p:nvSpPr>
        <p:spPr>
          <a:xfrm>
            <a:off x="3322975" y="3409525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Eigen-values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7" name="Google Shape;97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262" y="2243300"/>
            <a:ext cx="2599837" cy="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4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compute Principal Components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85" name="Google Shape;9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976" y="1965675"/>
            <a:ext cx="1564050" cy="12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5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compute Principal Components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93" name="Google Shape;9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550" y="1680950"/>
            <a:ext cx="3914101" cy="2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6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Let’s check our new covariance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01" name="Google Shape;100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025" y="2072275"/>
            <a:ext cx="2186600" cy="998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2" name="Google Shape;1002;p76"/>
          <p:cNvGraphicFramePr/>
          <p:nvPr/>
        </p:nvGraphicFramePr>
        <p:xfrm>
          <a:off x="4475450" y="20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2.47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0.03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03" name="Google Shape;1003;p76"/>
          <p:cNvCxnSpPr/>
          <p:nvPr/>
        </p:nvCxnSpPr>
        <p:spPr>
          <a:xfrm flipH="1" rot="10800000">
            <a:off x="4446375" y="3398925"/>
            <a:ext cx="877800" cy="4860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" name="Google Shape;1004;p76"/>
          <p:cNvSpPr txBox="1"/>
          <p:nvPr/>
        </p:nvSpPr>
        <p:spPr>
          <a:xfrm>
            <a:off x="3127100" y="3946950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No Redundancies!!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5" name="Google Shape;100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4350" y="3431946"/>
            <a:ext cx="1739650" cy="14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7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reduce dimension?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1013" name="Google Shape;1013;p77"/>
          <p:cNvGraphicFramePr/>
          <p:nvPr/>
        </p:nvGraphicFramePr>
        <p:xfrm>
          <a:off x="683350" y="198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2.47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0.03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14" name="Google Shape;1014;p77"/>
          <p:cNvCxnSpPr>
            <a:stCxn id="1015" idx="0"/>
          </p:cNvCxnSpPr>
          <p:nvPr/>
        </p:nvCxnSpPr>
        <p:spPr>
          <a:xfrm rot="10800000">
            <a:off x="2139350" y="2717000"/>
            <a:ext cx="92400" cy="12372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77"/>
          <p:cNvSpPr txBox="1"/>
          <p:nvPr/>
        </p:nvSpPr>
        <p:spPr>
          <a:xfrm>
            <a:off x="972500" y="3954200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Variance explained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6" name="Google Shape;1016;p77"/>
          <p:cNvCxnSpPr>
            <a:stCxn id="1015" idx="0"/>
          </p:cNvCxnSpPr>
          <p:nvPr/>
        </p:nvCxnSpPr>
        <p:spPr>
          <a:xfrm flipH="1" rot="10800000">
            <a:off x="2231750" y="3079700"/>
            <a:ext cx="676800" cy="8745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017" name="Google Shape;1017;p77"/>
          <p:cNvGraphicFramePr/>
          <p:nvPr/>
        </p:nvGraphicFramePr>
        <p:xfrm>
          <a:off x="5592650" y="198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99%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0.1%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8" name="Google Shape;1018;p77"/>
          <p:cNvSpPr/>
          <p:nvPr/>
        </p:nvSpPr>
        <p:spPr>
          <a:xfrm>
            <a:off x="4446375" y="2521900"/>
            <a:ext cx="5769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9" name="Google Shape;1019;p77"/>
          <p:cNvCxnSpPr>
            <a:stCxn id="1020" idx="0"/>
          </p:cNvCxnSpPr>
          <p:nvPr/>
        </p:nvCxnSpPr>
        <p:spPr>
          <a:xfrm rot="10800000">
            <a:off x="7113950" y="2717000"/>
            <a:ext cx="92400" cy="12372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77"/>
          <p:cNvSpPr txBox="1"/>
          <p:nvPr/>
        </p:nvSpPr>
        <p:spPr>
          <a:xfrm>
            <a:off x="5947100" y="3954200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Variance explained ratio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21" name="Google Shape;1021;p77"/>
          <p:cNvCxnSpPr>
            <a:stCxn id="1020" idx="0"/>
          </p:cNvCxnSpPr>
          <p:nvPr/>
        </p:nvCxnSpPr>
        <p:spPr>
          <a:xfrm flipH="1" rot="10800000">
            <a:off x="7206350" y="3079700"/>
            <a:ext cx="676800" cy="8745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8"/>
          <p:cNvSpPr txBox="1"/>
          <p:nvPr>
            <p:ph type="title"/>
          </p:nvPr>
        </p:nvSpPr>
        <p:spPr>
          <a:xfrm>
            <a:off x="1316050" y="409250"/>
            <a:ext cx="7454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reduce dimension?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graphicFrame>
        <p:nvGraphicFramePr>
          <p:cNvPr id="1029" name="Google Shape;1029;p78"/>
          <p:cNvGraphicFramePr/>
          <p:nvPr/>
        </p:nvGraphicFramePr>
        <p:xfrm>
          <a:off x="683350" y="198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2.47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0.03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0" name="Google Shape;1030;p78"/>
          <p:cNvGraphicFramePr/>
          <p:nvPr/>
        </p:nvGraphicFramePr>
        <p:xfrm>
          <a:off x="5592650" y="198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807725"/>
                <a:gridCol w="1185150"/>
                <a:gridCol w="149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PC1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99%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PC2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629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0.1%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1" name="Google Shape;1031;p78"/>
          <p:cNvSpPr/>
          <p:nvPr/>
        </p:nvSpPr>
        <p:spPr>
          <a:xfrm>
            <a:off x="4446375" y="2521900"/>
            <a:ext cx="5769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8"/>
          <p:cNvSpPr txBox="1"/>
          <p:nvPr/>
        </p:nvSpPr>
        <p:spPr>
          <a:xfrm>
            <a:off x="6326425" y="3391250"/>
            <a:ext cx="25185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We can keep only PC1 !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38" name="Google Shape;10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0" name="Google Shape;1040;p79"/>
          <p:cNvCxnSpPr/>
          <p:nvPr/>
        </p:nvCxnSpPr>
        <p:spPr>
          <a:xfrm rot="10800000">
            <a:off x="4250500" y="1418175"/>
            <a:ext cx="0" cy="32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41" name="Google Shape;1041;p79"/>
          <p:cNvCxnSpPr/>
          <p:nvPr/>
        </p:nvCxnSpPr>
        <p:spPr>
          <a:xfrm flipH="1" rot="10800000">
            <a:off x="1856500" y="3369950"/>
            <a:ext cx="52740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2" name="Google Shape;1042;p79"/>
          <p:cNvSpPr txBox="1"/>
          <p:nvPr/>
        </p:nvSpPr>
        <p:spPr>
          <a:xfrm>
            <a:off x="3873275" y="997575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79"/>
          <p:cNvSpPr txBox="1"/>
          <p:nvPr/>
        </p:nvSpPr>
        <p:spPr>
          <a:xfrm>
            <a:off x="7377275" y="3255050"/>
            <a:ext cx="8778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4" name="Google Shape;1044;p79"/>
          <p:cNvSpPr/>
          <p:nvPr/>
        </p:nvSpPr>
        <p:spPr>
          <a:xfrm>
            <a:off x="3387225" y="3758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9"/>
          <p:cNvSpPr/>
          <p:nvPr/>
        </p:nvSpPr>
        <p:spPr>
          <a:xfrm>
            <a:off x="3989250" y="3453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9"/>
          <p:cNvSpPr/>
          <p:nvPr/>
        </p:nvSpPr>
        <p:spPr>
          <a:xfrm>
            <a:off x="4134450" y="33009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9"/>
          <p:cNvSpPr/>
          <p:nvPr/>
        </p:nvSpPr>
        <p:spPr>
          <a:xfrm>
            <a:off x="44318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9"/>
          <p:cNvSpPr/>
          <p:nvPr/>
        </p:nvSpPr>
        <p:spPr>
          <a:xfrm>
            <a:off x="4961350" y="2843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9"/>
          <p:cNvSpPr/>
          <p:nvPr/>
        </p:nvSpPr>
        <p:spPr>
          <a:xfrm>
            <a:off x="4011150" y="3398900"/>
            <a:ext cx="152400" cy="1668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0" name="Google Shape;1050;p79"/>
          <p:cNvCxnSpPr/>
          <p:nvPr/>
        </p:nvCxnSpPr>
        <p:spPr>
          <a:xfrm flipH="1" rot="10800000">
            <a:off x="3300150" y="2746100"/>
            <a:ext cx="1915200" cy="1254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51" name="Google Shape;1051;p79"/>
          <p:cNvPicPr preferRelativeResize="0"/>
          <p:nvPr/>
        </p:nvPicPr>
        <p:blipFill rotWithShape="1">
          <a:blip r:embed="rId4">
            <a:alphaModFix/>
          </a:blip>
          <a:srcRect b="0" l="10273" r="0" t="0"/>
          <a:stretch/>
        </p:blipFill>
        <p:spPr>
          <a:xfrm>
            <a:off x="5266150" y="2384125"/>
            <a:ext cx="1046476" cy="6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9"/>
          <p:cNvSpPr/>
          <p:nvPr/>
        </p:nvSpPr>
        <p:spPr>
          <a:xfrm>
            <a:off x="4011150" y="31026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3" name="Google Shape;1053;p79"/>
          <p:cNvCxnSpPr/>
          <p:nvPr/>
        </p:nvCxnSpPr>
        <p:spPr>
          <a:xfrm rot="10800000">
            <a:off x="3532450" y="2535500"/>
            <a:ext cx="1276500" cy="146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54" name="Google Shape;105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425" y="2112392"/>
            <a:ext cx="877800" cy="42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60" name="Google Shape;10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80"/>
          <p:cNvSpPr/>
          <p:nvPr/>
        </p:nvSpPr>
        <p:spPr>
          <a:xfrm>
            <a:off x="3387225" y="3758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0"/>
          <p:cNvSpPr/>
          <p:nvPr/>
        </p:nvSpPr>
        <p:spPr>
          <a:xfrm>
            <a:off x="3989250" y="3453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0"/>
          <p:cNvSpPr/>
          <p:nvPr/>
        </p:nvSpPr>
        <p:spPr>
          <a:xfrm>
            <a:off x="4134450" y="33009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80"/>
          <p:cNvSpPr/>
          <p:nvPr/>
        </p:nvSpPr>
        <p:spPr>
          <a:xfrm>
            <a:off x="44318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80"/>
          <p:cNvSpPr/>
          <p:nvPr/>
        </p:nvSpPr>
        <p:spPr>
          <a:xfrm>
            <a:off x="4961350" y="2843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7" name="Google Shape;1067;p80"/>
          <p:cNvCxnSpPr/>
          <p:nvPr/>
        </p:nvCxnSpPr>
        <p:spPr>
          <a:xfrm flipH="1" rot="10800000">
            <a:off x="3300150" y="2746100"/>
            <a:ext cx="1915200" cy="1254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68" name="Google Shape;1068;p80"/>
          <p:cNvPicPr preferRelativeResize="0"/>
          <p:nvPr/>
        </p:nvPicPr>
        <p:blipFill rotWithShape="1">
          <a:blip r:embed="rId4">
            <a:alphaModFix/>
          </a:blip>
          <a:srcRect b="0" l="10273" r="0" t="0"/>
          <a:stretch/>
        </p:blipFill>
        <p:spPr>
          <a:xfrm>
            <a:off x="5266150" y="2384125"/>
            <a:ext cx="1046476" cy="6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80"/>
          <p:cNvCxnSpPr/>
          <p:nvPr/>
        </p:nvCxnSpPr>
        <p:spPr>
          <a:xfrm rot="10800000">
            <a:off x="3532450" y="2535500"/>
            <a:ext cx="1276500" cy="146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70" name="Google Shape;107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425" y="2112392"/>
            <a:ext cx="877800" cy="42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76" name="Google Shape;10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1"/>
          <p:cNvSpPr/>
          <p:nvPr/>
        </p:nvSpPr>
        <p:spPr>
          <a:xfrm>
            <a:off x="3387225" y="3758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1"/>
          <p:cNvSpPr/>
          <p:nvPr/>
        </p:nvSpPr>
        <p:spPr>
          <a:xfrm>
            <a:off x="3989250" y="34533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1"/>
          <p:cNvSpPr/>
          <p:nvPr/>
        </p:nvSpPr>
        <p:spPr>
          <a:xfrm>
            <a:off x="4134450" y="33009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1"/>
          <p:cNvSpPr/>
          <p:nvPr/>
        </p:nvSpPr>
        <p:spPr>
          <a:xfrm>
            <a:off x="4431800" y="30724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1"/>
          <p:cNvSpPr/>
          <p:nvPr/>
        </p:nvSpPr>
        <p:spPr>
          <a:xfrm>
            <a:off x="4961350" y="28438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3" name="Google Shape;1083;p81"/>
          <p:cNvCxnSpPr/>
          <p:nvPr/>
        </p:nvCxnSpPr>
        <p:spPr>
          <a:xfrm flipH="1" rot="10800000">
            <a:off x="3300150" y="2746100"/>
            <a:ext cx="1915200" cy="1254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81"/>
          <p:cNvCxnSpPr/>
          <p:nvPr/>
        </p:nvCxnSpPr>
        <p:spPr>
          <a:xfrm rot="10800000">
            <a:off x="3532450" y="2535500"/>
            <a:ext cx="1276500" cy="1465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85" name="Google Shape;1085;p81"/>
          <p:cNvSpPr txBox="1"/>
          <p:nvPr/>
        </p:nvSpPr>
        <p:spPr>
          <a:xfrm>
            <a:off x="5237125" y="2528325"/>
            <a:ext cx="718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FFFF"/>
                </a:solidFill>
                <a:latin typeface="Inter"/>
                <a:ea typeface="Inter"/>
                <a:cs typeface="Inter"/>
                <a:sym typeface="Inter"/>
              </a:rPr>
              <a:t>PC1</a:t>
            </a:r>
            <a:endParaRPr b="1">
              <a:solidFill>
                <a:srgbClr val="00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6" name="Google Shape;1086;p81"/>
          <p:cNvSpPr txBox="1"/>
          <p:nvPr/>
        </p:nvSpPr>
        <p:spPr>
          <a:xfrm>
            <a:off x="3184150" y="2208950"/>
            <a:ext cx="718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PC2</a:t>
            </a:r>
            <a:endParaRPr b="1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7" name="Google Shape;1087;p81"/>
          <p:cNvSpPr/>
          <p:nvPr/>
        </p:nvSpPr>
        <p:spPr>
          <a:xfrm>
            <a:off x="3793475" y="2100230"/>
            <a:ext cx="812500" cy="195950"/>
          </a:xfrm>
          <a:custGeom>
            <a:rect b="b" l="l" r="r" t="t"/>
            <a:pathLst>
              <a:path extrusionOk="0" h="7838" w="32500">
                <a:moveTo>
                  <a:pt x="0" y="3"/>
                </a:moveTo>
                <a:cubicBezTo>
                  <a:pt x="11144" y="3"/>
                  <a:pt x="24620" y="-42"/>
                  <a:pt x="32500" y="7838"/>
                </a:cubicBezTo>
              </a:path>
            </a:pathLst>
          </a:cu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9"/>
          <p:cNvCxnSpPr/>
          <p:nvPr/>
        </p:nvCxnSpPr>
        <p:spPr>
          <a:xfrm rot="10800000">
            <a:off x="3055650" y="1440848"/>
            <a:ext cx="0" cy="222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9"/>
          <p:cNvCxnSpPr/>
          <p:nvPr/>
        </p:nvCxnSpPr>
        <p:spPr>
          <a:xfrm flipH="1" rot="10800000">
            <a:off x="3068266" y="3646154"/>
            <a:ext cx="32574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 txBox="1"/>
          <p:nvPr/>
        </p:nvSpPr>
        <p:spPr>
          <a:xfrm>
            <a:off x="6338300" y="3540025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689271" y="4616648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>
            <a:off x="330141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349673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369205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388737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408269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427801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2995849" y="3447688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2995849" y="3249176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2995849" y="3050664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2995849" y="2852152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2995849" y="2653640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47333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4668655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2052450" y="3652775"/>
            <a:ext cx="1008300" cy="9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881238" y="37284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766638" y="38172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2681063" y="39060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2566463" y="39948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451863" y="40836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2337263" y="41724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/>
          <p:nvPr/>
        </p:nvSpPr>
        <p:spPr>
          <a:xfrm>
            <a:off x="3102325" y="3447675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2766650" y="1186175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>
            <a:off x="2948450" y="37728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9"/>
          <p:cNvCxnSpPr/>
          <p:nvPr/>
        </p:nvCxnSpPr>
        <p:spPr>
          <a:xfrm flipH="1">
            <a:off x="3181038" y="3658200"/>
            <a:ext cx="1305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>
            <a:endCxn id="151" idx="1"/>
          </p:cNvCxnSpPr>
          <p:nvPr/>
        </p:nvCxnSpPr>
        <p:spPr>
          <a:xfrm rot="10800000">
            <a:off x="3178525" y="3579874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9"/>
          <p:cNvCxnSpPr/>
          <p:nvPr/>
        </p:nvCxnSpPr>
        <p:spPr>
          <a:xfrm flipH="1">
            <a:off x="3571800" y="3658200"/>
            <a:ext cx="1305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/>
          <p:nvPr/>
        </p:nvCxnSpPr>
        <p:spPr>
          <a:xfrm flipH="1">
            <a:off x="3434638" y="3772850"/>
            <a:ext cx="1305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3181263" y="38616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2881250" y="38616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 rot="10800000">
            <a:off x="3397688" y="3681949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rot="10800000">
            <a:off x="3395775" y="3483249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rot="10800000">
            <a:off x="3395775" y="3249174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/>
          <p:nvPr/>
        </p:nvSpPr>
        <p:spPr>
          <a:xfrm>
            <a:off x="3326025" y="3143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66650" y="39504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/>
          <p:nvPr/>
        </p:nvCxnSpPr>
        <p:spPr>
          <a:xfrm>
            <a:off x="3024650" y="39504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3280850" y="39504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/>
          <p:nvPr/>
        </p:nvCxnSpPr>
        <p:spPr>
          <a:xfrm flipH="1">
            <a:off x="3661000" y="3718400"/>
            <a:ext cx="1305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9"/>
          <p:cNvCxnSpPr/>
          <p:nvPr/>
        </p:nvCxnSpPr>
        <p:spPr>
          <a:xfrm flipH="1">
            <a:off x="3503025" y="3841550"/>
            <a:ext cx="1305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9"/>
          <p:cNvCxnSpPr/>
          <p:nvPr/>
        </p:nvCxnSpPr>
        <p:spPr>
          <a:xfrm rot="10800000">
            <a:off x="3529338" y="3736399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/>
          <p:nvPr/>
        </p:nvCxnSpPr>
        <p:spPr>
          <a:xfrm rot="10800000">
            <a:off x="3509738" y="3579874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/>
          <p:nvPr/>
        </p:nvCxnSpPr>
        <p:spPr>
          <a:xfrm rot="10800000">
            <a:off x="3493438" y="3343949"/>
            <a:ext cx="12900" cy="1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2" name="Google Shape;172;p19"/>
          <p:cNvSpPr/>
          <p:nvPr/>
        </p:nvSpPr>
        <p:spPr>
          <a:xfrm>
            <a:off x="3440000" y="319560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19"/>
          <p:cNvCxnSpPr/>
          <p:nvPr/>
        </p:nvCxnSpPr>
        <p:spPr>
          <a:xfrm>
            <a:off x="2634650" y="40392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/>
          <p:nvPr/>
        </p:nvCxnSpPr>
        <p:spPr>
          <a:xfrm>
            <a:off x="2932250" y="40392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3181275" y="40392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3430300" y="40392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/>
          <p:nvPr/>
        </p:nvCxnSpPr>
        <p:spPr>
          <a:xfrm flipH="1">
            <a:off x="3655713" y="3658200"/>
            <a:ext cx="444300" cy="3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/>
          <p:nvPr/>
        </p:nvCxnSpPr>
        <p:spPr>
          <a:xfrm rot="10800000">
            <a:off x="3655588" y="3413374"/>
            <a:ext cx="18300" cy="6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9" name="Google Shape;179;p19"/>
          <p:cNvSpPr/>
          <p:nvPr/>
        </p:nvSpPr>
        <p:spPr>
          <a:xfrm>
            <a:off x="3591125" y="33046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19"/>
          <p:cNvCxnSpPr/>
          <p:nvPr/>
        </p:nvCxnSpPr>
        <p:spPr>
          <a:xfrm>
            <a:off x="2549075" y="41280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9"/>
          <p:cNvCxnSpPr/>
          <p:nvPr/>
        </p:nvCxnSpPr>
        <p:spPr>
          <a:xfrm>
            <a:off x="2815250" y="41280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9"/>
          <p:cNvCxnSpPr/>
          <p:nvPr/>
        </p:nvCxnSpPr>
        <p:spPr>
          <a:xfrm>
            <a:off x="3061675" y="41280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9"/>
          <p:cNvCxnSpPr/>
          <p:nvPr/>
        </p:nvCxnSpPr>
        <p:spPr>
          <a:xfrm>
            <a:off x="3280850" y="4128050"/>
            <a:ext cx="24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9"/>
          <p:cNvCxnSpPr/>
          <p:nvPr/>
        </p:nvCxnSpPr>
        <p:spPr>
          <a:xfrm>
            <a:off x="3513750" y="4128050"/>
            <a:ext cx="402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9"/>
          <p:cNvCxnSpPr/>
          <p:nvPr/>
        </p:nvCxnSpPr>
        <p:spPr>
          <a:xfrm flipH="1">
            <a:off x="3895113" y="3646150"/>
            <a:ext cx="557100" cy="5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/>
          <p:nvPr/>
        </p:nvCxnSpPr>
        <p:spPr>
          <a:xfrm rot="10800000">
            <a:off x="3887663" y="3246649"/>
            <a:ext cx="12000" cy="8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/>
          <p:nvPr/>
        </p:nvSpPr>
        <p:spPr>
          <a:xfrm>
            <a:off x="3817475" y="3143050"/>
            <a:ext cx="152400" cy="1524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93" name="Google Shape;10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2"/>
          <p:cNvSpPr/>
          <p:nvPr/>
        </p:nvSpPr>
        <p:spPr>
          <a:xfrm rot="1897243">
            <a:off x="3148906" y="294312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2"/>
          <p:cNvSpPr/>
          <p:nvPr/>
        </p:nvSpPr>
        <p:spPr>
          <a:xfrm rot="1897243">
            <a:off x="3909293" y="3016817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2"/>
          <p:cNvSpPr/>
          <p:nvPr/>
        </p:nvSpPr>
        <p:spPr>
          <a:xfrm rot="1897243">
            <a:off x="4140815" y="296231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2"/>
          <p:cNvSpPr/>
          <p:nvPr/>
        </p:nvSpPr>
        <p:spPr>
          <a:xfrm rot="1897243">
            <a:off x="4564009" y="2927185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2"/>
          <p:cNvSpPr/>
          <p:nvPr/>
        </p:nvSpPr>
        <p:spPr>
          <a:xfrm rot="1897243">
            <a:off x="5208740" y="3028228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0" name="Google Shape;1100;p82"/>
          <p:cNvCxnSpPr/>
          <p:nvPr/>
        </p:nvCxnSpPr>
        <p:spPr>
          <a:xfrm flipH="1" rot="-8904652">
            <a:off x="3201047" y="2378868"/>
            <a:ext cx="2144803" cy="1382951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82"/>
          <p:cNvCxnSpPr/>
          <p:nvPr/>
        </p:nvCxnSpPr>
        <p:spPr>
          <a:xfrm rot="-8430796">
            <a:off x="3563325" y="2055160"/>
            <a:ext cx="1421923" cy="1622678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82"/>
          <p:cNvSpPr txBox="1"/>
          <p:nvPr/>
        </p:nvSpPr>
        <p:spPr>
          <a:xfrm rot="1269">
            <a:off x="5570246" y="2892306"/>
            <a:ext cx="8130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FFFF"/>
                </a:solidFill>
                <a:latin typeface="Inter"/>
                <a:ea typeface="Inter"/>
                <a:cs typeface="Inter"/>
                <a:sym typeface="Inter"/>
              </a:rPr>
              <a:t>PC1</a:t>
            </a:r>
            <a:endParaRPr b="1">
              <a:solidFill>
                <a:srgbClr val="00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3" name="Google Shape;1103;p82"/>
          <p:cNvSpPr txBox="1"/>
          <p:nvPr/>
        </p:nvSpPr>
        <p:spPr>
          <a:xfrm>
            <a:off x="3942372" y="1403875"/>
            <a:ext cx="8133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PC2</a:t>
            </a:r>
            <a:endParaRPr b="1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09" name="Google Shape;11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3"/>
          <p:cNvSpPr/>
          <p:nvPr/>
        </p:nvSpPr>
        <p:spPr>
          <a:xfrm rot="1897243">
            <a:off x="3148906" y="294312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83"/>
          <p:cNvSpPr/>
          <p:nvPr/>
        </p:nvSpPr>
        <p:spPr>
          <a:xfrm rot="1897243">
            <a:off x="3909293" y="3016817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3"/>
          <p:cNvSpPr/>
          <p:nvPr/>
        </p:nvSpPr>
        <p:spPr>
          <a:xfrm rot="1897243">
            <a:off x="4140815" y="296231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83"/>
          <p:cNvSpPr/>
          <p:nvPr/>
        </p:nvSpPr>
        <p:spPr>
          <a:xfrm rot="1897243">
            <a:off x="4564009" y="2927185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83"/>
          <p:cNvSpPr/>
          <p:nvPr/>
        </p:nvSpPr>
        <p:spPr>
          <a:xfrm rot="1897243">
            <a:off x="5208740" y="3028228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6" name="Google Shape;1116;p83"/>
          <p:cNvCxnSpPr/>
          <p:nvPr/>
        </p:nvCxnSpPr>
        <p:spPr>
          <a:xfrm flipH="1" rot="-8904652">
            <a:off x="3201047" y="2378868"/>
            <a:ext cx="2144803" cy="1382951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17" name="Google Shape;1117;p83"/>
          <p:cNvCxnSpPr/>
          <p:nvPr/>
        </p:nvCxnSpPr>
        <p:spPr>
          <a:xfrm rot="-8430796">
            <a:off x="3563325" y="2055160"/>
            <a:ext cx="1421923" cy="1622678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8" name="Google Shape;1118;p83"/>
          <p:cNvSpPr txBox="1"/>
          <p:nvPr/>
        </p:nvSpPr>
        <p:spPr>
          <a:xfrm rot="1269">
            <a:off x="5570246" y="2892306"/>
            <a:ext cx="8130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FFFF"/>
                </a:solidFill>
                <a:latin typeface="Inter"/>
                <a:ea typeface="Inter"/>
                <a:cs typeface="Inter"/>
                <a:sym typeface="Inter"/>
              </a:rPr>
              <a:t>PC1</a:t>
            </a:r>
            <a:endParaRPr b="1">
              <a:solidFill>
                <a:srgbClr val="00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9" name="Google Shape;1119;p83"/>
          <p:cNvSpPr txBox="1"/>
          <p:nvPr/>
        </p:nvSpPr>
        <p:spPr>
          <a:xfrm>
            <a:off x="3942372" y="1403875"/>
            <a:ext cx="8133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PC2</a:t>
            </a:r>
            <a:endParaRPr b="1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20" name="Google Shape;1120;p83"/>
          <p:cNvCxnSpPr/>
          <p:nvPr/>
        </p:nvCxnSpPr>
        <p:spPr>
          <a:xfrm flipH="1">
            <a:off x="4431875" y="1976975"/>
            <a:ext cx="1276800" cy="3336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83"/>
          <p:cNvSpPr txBox="1"/>
          <p:nvPr/>
        </p:nvSpPr>
        <p:spPr>
          <a:xfrm>
            <a:off x="5737700" y="1788350"/>
            <a:ext cx="1617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Not necessary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Graphically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27" name="Google Shape;11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8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4"/>
          <p:cNvSpPr/>
          <p:nvPr/>
        </p:nvSpPr>
        <p:spPr>
          <a:xfrm rot="1897243">
            <a:off x="3148906" y="294312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4"/>
          <p:cNvSpPr/>
          <p:nvPr/>
        </p:nvSpPr>
        <p:spPr>
          <a:xfrm rot="1897243">
            <a:off x="3909293" y="3016817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4"/>
          <p:cNvSpPr/>
          <p:nvPr/>
        </p:nvSpPr>
        <p:spPr>
          <a:xfrm rot="1897243">
            <a:off x="4140815" y="2962313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4"/>
          <p:cNvSpPr/>
          <p:nvPr/>
        </p:nvSpPr>
        <p:spPr>
          <a:xfrm rot="1897243">
            <a:off x="4564009" y="2927185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4"/>
          <p:cNvSpPr/>
          <p:nvPr/>
        </p:nvSpPr>
        <p:spPr>
          <a:xfrm rot="1897243">
            <a:off x="5208740" y="3028228"/>
            <a:ext cx="170515" cy="167658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4" name="Google Shape;1134;p84"/>
          <p:cNvCxnSpPr/>
          <p:nvPr/>
        </p:nvCxnSpPr>
        <p:spPr>
          <a:xfrm flipH="1" rot="-8904652">
            <a:off x="3201047" y="2378868"/>
            <a:ext cx="2144803" cy="1382951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84"/>
          <p:cNvSpPr txBox="1"/>
          <p:nvPr/>
        </p:nvSpPr>
        <p:spPr>
          <a:xfrm rot="1269">
            <a:off x="5570246" y="2892306"/>
            <a:ext cx="8130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FFFF"/>
                </a:solidFill>
                <a:latin typeface="Inter"/>
                <a:ea typeface="Inter"/>
                <a:cs typeface="Inter"/>
                <a:sym typeface="Inter"/>
              </a:rPr>
              <a:t>PC1</a:t>
            </a:r>
            <a:endParaRPr b="1">
              <a:solidFill>
                <a:srgbClr val="00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6" name="Google Shape;113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125" y="2931702"/>
            <a:ext cx="1943325" cy="19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5"/>
          <p:cNvSpPr txBox="1"/>
          <p:nvPr>
            <p:ph type="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b="1" sz="5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42" name="Google Shape;114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5"/>
          <p:cNvSpPr txBox="1"/>
          <p:nvPr>
            <p:ph idx="4294967295" type="ctrTitle"/>
          </p:nvPr>
        </p:nvSpPr>
        <p:spPr>
          <a:xfrm>
            <a:off x="1274764" y="2606043"/>
            <a:ext cx="5315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See you in the next course</a:t>
            </a:r>
            <a:endParaRPr sz="24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44" name="Google Shape;114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5" name="Google Shape;195;p20"/>
          <p:cNvGraphicFramePr/>
          <p:nvPr/>
        </p:nvGraphicFramePr>
        <p:xfrm>
          <a:off x="16490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{E529F552-C192-4C11-8796-D079A7727EAC}</a:tableStyleId>
              </a:tblPr>
              <a:tblGrid>
                <a:gridCol w="1297750"/>
                <a:gridCol w="1237775"/>
                <a:gridCol w="1070950"/>
                <a:gridCol w="1252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Years of experience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Salary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Children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10 000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13 500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15 000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17 000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 Visualisation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3055650" y="1440848"/>
            <a:ext cx="0" cy="222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1"/>
          <p:cNvCxnSpPr/>
          <p:nvPr/>
        </p:nvCxnSpPr>
        <p:spPr>
          <a:xfrm flipH="1" rot="10800000">
            <a:off x="3068266" y="3646154"/>
            <a:ext cx="32574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1"/>
          <p:cNvSpPr txBox="1"/>
          <p:nvPr/>
        </p:nvSpPr>
        <p:spPr>
          <a:xfrm>
            <a:off x="6338300" y="3540025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Salary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689271" y="4616648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XP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7" name="Google Shape;207;p21"/>
          <p:cNvCxnSpPr/>
          <p:nvPr/>
        </p:nvCxnSpPr>
        <p:spPr>
          <a:xfrm>
            <a:off x="330141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1"/>
          <p:cNvCxnSpPr/>
          <p:nvPr/>
        </p:nvCxnSpPr>
        <p:spPr>
          <a:xfrm>
            <a:off x="349673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1"/>
          <p:cNvCxnSpPr/>
          <p:nvPr/>
        </p:nvCxnSpPr>
        <p:spPr>
          <a:xfrm>
            <a:off x="3692053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>
            <a:off x="388737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>
            <a:off x="408269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427801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2995849" y="3447688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2995849" y="3249176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1"/>
          <p:cNvCxnSpPr/>
          <p:nvPr/>
        </p:nvCxnSpPr>
        <p:spPr>
          <a:xfrm>
            <a:off x="2995849" y="3050664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1"/>
          <p:cNvCxnSpPr/>
          <p:nvPr/>
        </p:nvCxnSpPr>
        <p:spPr>
          <a:xfrm>
            <a:off x="2995849" y="2852152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1"/>
          <p:cNvCxnSpPr/>
          <p:nvPr/>
        </p:nvCxnSpPr>
        <p:spPr>
          <a:xfrm>
            <a:off x="2995849" y="2653640"/>
            <a:ext cx="1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4473334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4668655" y="3589526"/>
            <a:ext cx="63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1"/>
          <p:cNvCxnSpPr/>
          <p:nvPr/>
        </p:nvCxnSpPr>
        <p:spPr>
          <a:xfrm flipH="1">
            <a:off x="2052450" y="3652775"/>
            <a:ext cx="1008300" cy="9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1"/>
          <p:cNvCxnSpPr/>
          <p:nvPr/>
        </p:nvCxnSpPr>
        <p:spPr>
          <a:xfrm>
            <a:off x="2881238" y="37284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2766638" y="38172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1"/>
          <p:cNvCxnSpPr/>
          <p:nvPr/>
        </p:nvCxnSpPr>
        <p:spPr>
          <a:xfrm>
            <a:off x="2681063" y="39060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1"/>
          <p:cNvCxnSpPr/>
          <p:nvPr/>
        </p:nvCxnSpPr>
        <p:spPr>
          <a:xfrm>
            <a:off x="2566463" y="39948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2451863" y="40836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/>
          <p:nvPr/>
        </p:nvCxnSpPr>
        <p:spPr>
          <a:xfrm>
            <a:off x="2337263" y="4172439"/>
            <a:ext cx="114600" cy="8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1"/>
          <p:cNvSpPr txBox="1"/>
          <p:nvPr/>
        </p:nvSpPr>
        <p:spPr>
          <a:xfrm>
            <a:off x="2766650" y="1186175"/>
            <a:ext cx="7626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Age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28" name="Google Shape;228;p21"/>
          <p:cNvCxnSpPr/>
          <p:nvPr/>
        </p:nvCxnSpPr>
        <p:spPr>
          <a:xfrm rot="10800000">
            <a:off x="1508250" y="2717075"/>
            <a:ext cx="1552500" cy="93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1"/>
          <p:cNvSpPr txBox="1"/>
          <p:nvPr/>
        </p:nvSpPr>
        <p:spPr>
          <a:xfrm>
            <a:off x="666750" y="2544450"/>
            <a:ext cx="1071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Inter"/>
                <a:ea typeface="Inter"/>
                <a:cs typeface="Inter"/>
                <a:sym typeface="Inter"/>
              </a:rPr>
              <a:t>Children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075" y="6"/>
            <a:ext cx="2668925" cy="230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